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unknown"/>
  <Default Extension="rels" ContentType="application/vnd.openxmlformats-package.relationships+xml"/>
  <Default Extension="xml" ContentType="application/xml"/>
  <Default Extension="gif" ContentType="image/gif"/>
  <Default Extension="mp4" ContentType="audi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700" r:id="rId4"/>
  </p:sldMasterIdLst>
  <p:notesMasterIdLst>
    <p:notesMasterId r:id="rId27"/>
  </p:notesMasterIdLst>
  <p:sldIdLst>
    <p:sldId id="256" r:id="rId5"/>
    <p:sldId id="257" r:id="rId6"/>
    <p:sldId id="258" r:id="rId7"/>
    <p:sldId id="260" r:id="rId8"/>
    <p:sldId id="280" r:id="rId9"/>
    <p:sldId id="259" r:id="rId10"/>
    <p:sldId id="262" r:id="rId11"/>
    <p:sldId id="263" r:id="rId12"/>
    <p:sldId id="265" r:id="rId13"/>
    <p:sldId id="266" r:id="rId14"/>
    <p:sldId id="267" r:id="rId15"/>
    <p:sldId id="268" r:id="rId16"/>
    <p:sldId id="269" r:id="rId17"/>
    <p:sldId id="270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2169775" cy="702151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235" y="-82"/>
      </p:cViewPr>
      <p:guideLst>
        <p:guide orient="horz" pos="2211"/>
        <p:guide pos="383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gif>
</file>

<file path=ppt/media/image12.gif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4a>
</file>

<file path=ppt/media/media5.mp4>
</file>

<file path=ppt/media/media6.mp4>
</file>

<file path=ppt/media/media7.m4a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s-AR" sz="2300" b="0" strike="noStrike" spc="-1">
                <a:solidFill>
                  <a:srgbClr val="000000"/>
                </a:solidFill>
                <a:latin typeface="Calibri Light"/>
              </a:rPr>
              <a:t>Pulse para desplazar la página</a:t>
            </a: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2000" b="0" strike="noStrike" spc="-1">
                <a:latin typeface="Arial"/>
              </a:rPr>
              <a:t>Pulse para editar el formato de las notas</a:t>
            </a:r>
          </a:p>
        </p:txBody>
      </p:sp>
      <p:sp>
        <p:nvSpPr>
          <p:cNvPr id="27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&lt;cabecera&gt;</a:t>
            </a:r>
          </a:p>
        </p:txBody>
      </p:sp>
      <p:sp>
        <p:nvSpPr>
          <p:cNvPr id="27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s-ES" sz="1400" b="0" strike="noStrike" spc="-1">
                <a:latin typeface="Times New Roman"/>
              </a:rPr>
              <a:t>&lt;fecha/hora&gt;</a:t>
            </a:r>
          </a:p>
        </p:txBody>
      </p:sp>
      <p:sp>
        <p:nvSpPr>
          <p:cNvPr id="27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&lt;pie de página&gt;</a:t>
            </a:r>
          </a:p>
        </p:txBody>
      </p:sp>
      <p:sp>
        <p:nvSpPr>
          <p:cNvPr id="27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5C52DC0A-575E-452F-B332-5C0DF8C03CC0}" type="slidenum">
              <a:rPr lang="es-ES" sz="1400" b="0" strike="noStrike" spc="-1">
                <a:latin typeface="Times New Roman"/>
              </a:rPr>
              <a:t>‹Nº›</a:t>
            </a:fld>
            <a:endParaRPr lang="es-E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23547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685800"/>
            <a:ext cx="5940425" cy="3429000"/>
          </a:xfrm>
          <a:prstGeom prst="rect">
            <a:avLst/>
          </a:prstGeom>
        </p:spPr>
      </p:sp>
      <p:sp>
        <p:nvSpPr>
          <p:cNvPr id="42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s-ES" sz="2000" b="0" strike="noStrike" spc="-1">
              <a:latin typeface="Arial"/>
            </a:endParaRPr>
          </a:p>
        </p:txBody>
      </p:sp>
      <p:sp>
        <p:nvSpPr>
          <p:cNvPr id="422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801B305B-7DDA-4587-A56F-22B834E19403}" type="slidenum">
              <a:rPr lang="es-E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685800"/>
            <a:ext cx="5940425" cy="3429000"/>
          </a:xfrm>
          <a:prstGeom prst="rect">
            <a:avLst/>
          </a:prstGeom>
        </p:spPr>
      </p:sp>
      <p:sp>
        <p:nvSpPr>
          <p:cNvPr id="42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s-ES" sz="2000" b="0" strike="noStrike" spc="-1">
              <a:latin typeface="Arial"/>
            </a:endParaRPr>
          </a:p>
        </p:txBody>
      </p:sp>
      <p:sp>
        <p:nvSpPr>
          <p:cNvPr id="425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756DD2F3-FA77-4C9E-953B-BA9A8701DD8D}" type="slidenum">
              <a:rPr lang="es-E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685800"/>
            <a:ext cx="5940425" cy="3429000"/>
          </a:xfrm>
          <a:prstGeom prst="rect">
            <a:avLst/>
          </a:prstGeom>
        </p:spPr>
      </p:sp>
      <p:sp>
        <p:nvSpPr>
          <p:cNvPr id="42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s-ES" sz="2000" b="0" strike="noStrike" spc="-1">
              <a:latin typeface="Arial"/>
            </a:endParaRPr>
          </a:p>
        </p:txBody>
      </p:sp>
      <p:sp>
        <p:nvSpPr>
          <p:cNvPr id="428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683AB3D9-3CE1-48F9-96EA-539735C83F3D}" type="slidenum">
              <a:rPr lang="es-E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941080" y="682812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704700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67116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740088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594108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667116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740088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5941080" y="6365160"/>
            <a:ext cx="2158200" cy="9118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312480"/>
          </a:xfrm>
          <a:prstGeom prst="rect">
            <a:avLst/>
          </a:prstGeom>
        </p:spPr>
        <p:txBody>
          <a:bodyPr lIns="0" tIns="0" rIns="0" bIns="0">
            <a:normAutofit fontScale="16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22080" y="658800"/>
            <a:ext cx="10004040" cy="53596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5941080" y="6365160"/>
            <a:ext cx="2158200" cy="9118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704700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5941080" y="682812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704700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67116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740088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594108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667116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740088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subTitle"/>
          </p:nvPr>
        </p:nvSpPr>
        <p:spPr>
          <a:xfrm>
            <a:off x="5941080" y="6365160"/>
            <a:ext cx="2158200" cy="9118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312480"/>
          </a:xfrm>
          <a:prstGeom prst="rect">
            <a:avLst/>
          </a:prstGeom>
        </p:spPr>
        <p:txBody>
          <a:bodyPr lIns="0" tIns="0" rIns="0" bIns="0">
            <a:normAutofit fontScale="16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312480"/>
          </a:xfrm>
          <a:prstGeom prst="rect">
            <a:avLst/>
          </a:prstGeom>
        </p:spPr>
        <p:txBody>
          <a:bodyPr lIns="0" tIns="0" rIns="0" bIns="0">
            <a:normAutofit fontScale="16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subTitle"/>
          </p:nvPr>
        </p:nvSpPr>
        <p:spPr>
          <a:xfrm>
            <a:off x="622080" y="658800"/>
            <a:ext cx="10004040" cy="53596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704700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5941080" y="682812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704700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67116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740088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594108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35" name="PlaceHolder 6"/>
          <p:cNvSpPr>
            <a:spLocks noGrp="1"/>
          </p:cNvSpPr>
          <p:nvPr>
            <p:ph type="body"/>
          </p:nvPr>
        </p:nvSpPr>
        <p:spPr>
          <a:xfrm>
            <a:off x="667116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36" name="PlaceHolder 7"/>
          <p:cNvSpPr>
            <a:spLocks noGrp="1"/>
          </p:cNvSpPr>
          <p:nvPr>
            <p:ph type="body"/>
          </p:nvPr>
        </p:nvSpPr>
        <p:spPr>
          <a:xfrm>
            <a:off x="740088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subTitle"/>
          </p:nvPr>
        </p:nvSpPr>
        <p:spPr>
          <a:xfrm>
            <a:off x="5941080" y="6365160"/>
            <a:ext cx="2158200" cy="9118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312480"/>
          </a:xfrm>
          <a:prstGeom prst="rect">
            <a:avLst/>
          </a:prstGeom>
        </p:spPr>
        <p:txBody>
          <a:bodyPr lIns="0" tIns="0" rIns="0" bIns="0">
            <a:normAutofit fontScale="16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subTitle"/>
          </p:nvPr>
        </p:nvSpPr>
        <p:spPr>
          <a:xfrm>
            <a:off x="622080" y="658800"/>
            <a:ext cx="10004040" cy="53596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704700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5941080" y="682812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19" name="PlaceHolder 5"/>
          <p:cNvSpPr>
            <a:spLocks noGrp="1"/>
          </p:cNvSpPr>
          <p:nvPr>
            <p:ph type="body"/>
          </p:nvPr>
        </p:nvSpPr>
        <p:spPr>
          <a:xfrm>
            <a:off x="704700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667116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body"/>
          </p:nvPr>
        </p:nvSpPr>
        <p:spPr>
          <a:xfrm>
            <a:off x="7400880" y="666468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body"/>
          </p:nvPr>
        </p:nvSpPr>
        <p:spPr>
          <a:xfrm>
            <a:off x="594108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25" name="PlaceHolder 6"/>
          <p:cNvSpPr>
            <a:spLocks noGrp="1"/>
          </p:cNvSpPr>
          <p:nvPr>
            <p:ph type="body"/>
          </p:nvPr>
        </p:nvSpPr>
        <p:spPr>
          <a:xfrm>
            <a:off x="667116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26" name="PlaceHolder 7"/>
          <p:cNvSpPr>
            <a:spLocks noGrp="1"/>
          </p:cNvSpPr>
          <p:nvPr>
            <p:ph type="body"/>
          </p:nvPr>
        </p:nvSpPr>
        <p:spPr>
          <a:xfrm>
            <a:off x="7400880" y="6828120"/>
            <a:ext cx="694800" cy="149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22080" y="658800"/>
            <a:ext cx="10004040" cy="53596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312480"/>
          </a:xfrm>
          <a:prstGeom prst="rect">
            <a:avLst/>
          </a:prstGeom>
        </p:spPr>
        <p:txBody>
          <a:bodyPr lIns="0" tIns="0" rIns="0" bIns="0">
            <a:normAutofit fontScale="3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7047000" y="682812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AR" sz="23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594108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7047000" y="6664680"/>
            <a:ext cx="1053000" cy="149040"/>
          </a:xfrm>
          <a:prstGeom prst="rect">
            <a:avLst/>
          </a:prstGeom>
        </p:spPr>
        <p:txBody>
          <a:bodyPr lIns="0" tIns="0" rIns="0" bIns="0">
            <a:normAutofit fontScale="1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941080" y="6828120"/>
            <a:ext cx="2158200" cy="149040"/>
          </a:xfrm>
          <a:prstGeom prst="rect">
            <a:avLst/>
          </a:prstGeom>
        </p:spPr>
        <p:txBody>
          <a:bodyPr lIns="0" tIns="0" rIns="0" bIns="0">
            <a:normAutofit fontScale="5000"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1"/>
          <p:cNvSpPr/>
          <p:nvPr/>
        </p:nvSpPr>
        <p:spPr>
          <a:xfrm>
            <a:off x="622080" y="1814760"/>
            <a:ext cx="10753200" cy="0"/>
          </a:xfrm>
          <a:prstGeom prst="line">
            <a:avLst/>
          </a:prstGeom>
          <a:ln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" name="Imagen 4"/>
          <p:cNvPicPr/>
          <p:nvPr/>
        </p:nvPicPr>
        <p:blipFill>
          <a:blip r:embed="rId14"/>
          <a:stretch/>
        </p:blipFill>
        <p:spPr>
          <a:xfrm>
            <a:off x="10961640" y="0"/>
            <a:ext cx="1207800" cy="1215000"/>
          </a:xfrm>
          <a:prstGeom prst="rect">
            <a:avLst/>
          </a:prstGeom>
          <a:ln>
            <a:noFill/>
          </a:ln>
        </p:spPr>
      </p:pic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652680" y="4850640"/>
            <a:ext cx="10760760" cy="627480"/>
          </a:xfrm>
          <a:prstGeom prst="rect">
            <a:avLst/>
          </a:prstGeom>
        </p:spPr>
        <p:txBody>
          <a:bodyPr lIns="118080" tIns="59040" rIns="118080" bIns="59040" anchor="b">
            <a:noAutofit/>
          </a:bodyPr>
          <a:lstStyle/>
          <a:p>
            <a:pPr>
              <a:lnSpc>
                <a:spcPct val="85000"/>
              </a:lnSpc>
            </a:pPr>
            <a:r>
              <a:rPr lang="es-AR" sz="5700" b="1" strike="noStrike" spc="-157">
                <a:solidFill>
                  <a:srgbClr val="4A6717"/>
                </a:solidFill>
                <a:latin typeface="Calibri Light"/>
              </a:rPr>
              <a:t>Haga Clic Para Modificar El Estilo De Título Del Patrón</a:t>
            </a:r>
            <a:endParaRPr lang="es-AR" sz="57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652680" y="5618880"/>
            <a:ext cx="9212040" cy="545760"/>
          </a:xfrm>
          <a:prstGeom prst="rect">
            <a:avLst/>
          </a:prstGeom>
        </p:spPr>
        <p:txBody>
          <a:bodyPr lIns="118080" tIns="59040" rIns="118080" bIns="59040">
            <a:normAutofit/>
          </a:bodyPr>
          <a:lstStyle/>
          <a:p>
            <a:pPr>
              <a:lnSpc>
                <a:spcPct val="90000"/>
              </a:lnSpc>
              <a:spcBef>
                <a:spcPts val="1678"/>
              </a:spcBef>
            </a:pPr>
            <a:r>
              <a:rPr lang="es-AR" sz="3100" b="0" strike="noStrike" spc="-1">
                <a:solidFill>
                  <a:srgbClr val="4A6717"/>
                </a:solidFill>
                <a:latin typeface="Calibri Light"/>
              </a:rPr>
              <a:t>Haga clic para modificar el estilo de texto del patrón</a:t>
            </a:r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/>
          </p:nvPr>
        </p:nvSpPr>
        <p:spPr>
          <a:xfrm>
            <a:off x="3205440" y="6635520"/>
            <a:ext cx="4106880" cy="23364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fld id="{D1340C0D-F2A2-4DF9-8FB1-AC40D77A1730}" type="datetime">
              <a:rPr lang="es-ES" sz="1800" b="0" strike="noStrike" spc="-1">
                <a:solidFill>
                  <a:srgbClr val="384D11"/>
                </a:solidFill>
                <a:latin typeface="Calibri Light"/>
              </a:rPr>
              <a:t>22/03/2020</a:t>
            </a:fld>
            <a:endParaRPr lang="es-ES" sz="1800" b="0" strike="noStrike" spc="-1"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ftr"/>
          </p:nvPr>
        </p:nvSpPr>
        <p:spPr>
          <a:xfrm>
            <a:off x="684720" y="6635520"/>
            <a:ext cx="2237400" cy="30888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6" name="PlaceHolder 6"/>
          <p:cNvSpPr>
            <a:spLocks noGrp="1"/>
          </p:cNvSpPr>
          <p:nvPr>
            <p:ph type="sldNum"/>
          </p:nvPr>
        </p:nvSpPr>
        <p:spPr>
          <a:xfrm>
            <a:off x="9249120" y="2847240"/>
            <a:ext cx="2920320" cy="1429920"/>
          </a:xfrm>
          <a:prstGeom prst="rect">
            <a:avLst/>
          </a:prstGeom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F883E93C-F7D9-4FD2-A41E-52C6E82E41CA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‹Nº›</a:t>
            </a:fld>
            <a:endParaRPr lang="es-ES" sz="13300" b="0" strike="noStrike" spc="-1">
              <a:latin typeface="Times New Roman"/>
            </a:endParaRPr>
          </a:p>
        </p:txBody>
      </p:sp>
      <p:pic>
        <p:nvPicPr>
          <p:cNvPr id="7" name="Picture 4" descr="2"/>
          <p:cNvPicPr/>
          <p:nvPr/>
        </p:nvPicPr>
        <p:blipFill>
          <a:blip r:embed="rId15"/>
          <a:srcRect l="8461"/>
          <a:stretch/>
        </p:blipFill>
        <p:spPr>
          <a:xfrm>
            <a:off x="21960" y="12960"/>
            <a:ext cx="12122280" cy="415800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Line 1"/>
          <p:cNvSpPr/>
          <p:nvPr/>
        </p:nvSpPr>
        <p:spPr>
          <a:xfrm>
            <a:off x="622080" y="1814760"/>
            <a:ext cx="10753200" cy="0"/>
          </a:xfrm>
          <a:prstGeom prst="line">
            <a:avLst/>
          </a:prstGeom>
          <a:ln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5" name="Imagen 4"/>
          <p:cNvPicPr/>
          <p:nvPr/>
        </p:nvPicPr>
        <p:blipFill>
          <a:blip r:embed="rId14"/>
          <a:stretch/>
        </p:blipFill>
        <p:spPr>
          <a:xfrm>
            <a:off x="10961640" y="0"/>
            <a:ext cx="1207800" cy="1215000"/>
          </a:xfrm>
          <a:prstGeom prst="rect">
            <a:avLst/>
          </a:prstGeom>
          <a:ln>
            <a:noFill/>
          </a:ln>
        </p:spPr>
      </p:pic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622080" y="658800"/>
            <a:ext cx="10004040" cy="1155960"/>
          </a:xfrm>
          <a:prstGeom prst="rect">
            <a:avLst/>
          </a:prstGeom>
        </p:spPr>
        <p:txBody>
          <a:bodyPr lIns="118080" tIns="59040" rIns="118080" bIns="59040" anchor="ctr">
            <a:normAutofit fontScale="88000"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Haga Clic Para Modificar El Estilo De Título Del Patrón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sldNum"/>
          </p:nvPr>
        </p:nvSpPr>
        <p:spPr>
          <a:xfrm>
            <a:off x="9232560" y="2920680"/>
            <a:ext cx="2920320" cy="1073160"/>
          </a:xfrm>
          <a:prstGeom prst="rect">
            <a:avLst/>
          </a:prstGeom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181E1223-2BEB-4822-89C1-871E3E1834E0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‹Nº›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31248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Haga clic para modificar el estilo de texto del patrón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622080" y="1947960"/>
            <a:ext cx="9774720" cy="458532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3100" b="0" strike="noStrike" spc="-1">
                <a:solidFill>
                  <a:srgbClr val="262626"/>
                </a:solidFill>
                <a:latin typeface="Calibri Light"/>
              </a:rPr>
              <a:t> Haga clic para modificar el estilo de texto del patrón</a:t>
            </a: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100" b="0" strike="noStrike" spc="-1">
                <a:solidFill>
                  <a:srgbClr val="262626"/>
                </a:solidFill>
                <a:latin typeface="Calibri Light"/>
              </a:rPr>
              <a:t> Segundo nivel</a:t>
            </a:r>
            <a:endParaRPr lang="es-AR" sz="31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600" b="0" i="1" strike="noStrike" spc="-1">
                <a:solidFill>
                  <a:srgbClr val="262626"/>
                </a:solidFill>
                <a:latin typeface="Calibri Light"/>
              </a:rPr>
              <a:t> Tercer nivel</a:t>
            </a:r>
            <a:endParaRPr lang="es-AR" sz="2600" b="0" strike="noStrike" spc="-1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300" b="0" strike="noStrike" spc="-1">
                <a:solidFill>
                  <a:srgbClr val="262626"/>
                </a:solidFill>
                <a:latin typeface="Calibri Light"/>
              </a:rPr>
              <a:t> Cuarto nivel</a:t>
            </a:r>
          </a:p>
          <a:p>
            <a:pPr marL="1416960" lvl="4" indent="-141660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300" b="0" strike="noStrike" spc="-1">
                <a:solidFill>
                  <a:srgbClr val="262626"/>
                </a:solidFill>
                <a:latin typeface="Calibri Light"/>
              </a:rPr>
              <a:t> Quinto nivel</a:t>
            </a:r>
          </a:p>
        </p:txBody>
      </p:sp>
      <p:sp>
        <p:nvSpPr>
          <p:cNvPr id="50" name="PlaceHolder 6"/>
          <p:cNvSpPr>
            <a:spLocks noGrp="1"/>
          </p:cNvSpPr>
          <p:nvPr>
            <p:ph type="dt"/>
          </p:nvPr>
        </p:nvSpPr>
        <p:spPr>
          <a:xfrm>
            <a:off x="2562840" y="6699240"/>
            <a:ext cx="824040" cy="26172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ftr"/>
          </p:nvPr>
        </p:nvSpPr>
        <p:spPr>
          <a:xfrm>
            <a:off x="168840" y="6711120"/>
            <a:ext cx="2150640" cy="21780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Ingenieria de Software II</a:t>
            </a:r>
            <a:endParaRPr lang="es-ES" sz="1800" b="0" strike="noStrike" spc="-1">
              <a:latin typeface="Times New Roman"/>
            </a:endParaRPr>
          </a:p>
        </p:txBody>
      </p:sp>
      <p:sp>
        <p:nvSpPr>
          <p:cNvPr id="52" name="CustomShape 8"/>
          <p:cNvSpPr/>
          <p:nvPr/>
        </p:nvSpPr>
        <p:spPr>
          <a:xfrm>
            <a:off x="5166720" y="6639120"/>
            <a:ext cx="660960" cy="54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0" strike="noStrike" spc="-1">
                <a:solidFill>
                  <a:srgbClr val="8B8B8B"/>
                </a:solidFill>
                <a:latin typeface="Calibri Light"/>
              </a:rPr>
              <a:t>Fuente: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53" name="Line 9"/>
          <p:cNvSpPr/>
          <p:nvPr/>
        </p:nvSpPr>
        <p:spPr>
          <a:xfrm>
            <a:off x="622080" y="1814760"/>
            <a:ext cx="10753200" cy="0"/>
          </a:xfrm>
          <a:prstGeom prst="line">
            <a:avLst/>
          </a:prstGeom>
          <a:ln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CustomShape 10"/>
          <p:cNvSpPr/>
          <p:nvPr/>
        </p:nvSpPr>
        <p:spPr>
          <a:xfrm>
            <a:off x="5166720" y="6639120"/>
            <a:ext cx="660960" cy="54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0" strike="noStrike" spc="-1">
                <a:solidFill>
                  <a:srgbClr val="8B8B8B"/>
                </a:solidFill>
                <a:latin typeface="Calibri Light"/>
              </a:rPr>
              <a:t>Fuente: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55" name="Line 11"/>
          <p:cNvSpPr/>
          <p:nvPr/>
        </p:nvSpPr>
        <p:spPr>
          <a:xfrm>
            <a:off x="622080" y="1814760"/>
            <a:ext cx="10753200" cy="0"/>
          </a:xfrm>
          <a:prstGeom prst="line">
            <a:avLst/>
          </a:prstGeom>
          <a:ln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Line 1"/>
          <p:cNvSpPr/>
          <p:nvPr/>
        </p:nvSpPr>
        <p:spPr>
          <a:xfrm>
            <a:off x="622080" y="1814760"/>
            <a:ext cx="10753200" cy="0"/>
          </a:xfrm>
          <a:prstGeom prst="line">
            <a:avLst/>
          </a:prstGeom>
          <a:ln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3" name="Imagen 4"/>
          <p:cNvPicPr/>
          <p:nvPr/>
        </p:nvPicPr>
        <p:blipFill>
          <a:blip r:embed="rId14"/>
          <a:stretch/>
        </p:blipFill>
        <p:spPr>
          <a:xfrm>
            <a:off x="10961640" y="0"/>
            <a:ext cx="1207800" cy="1215000"/>
          </a:xfrm>
          <a:prstGeom prst="rect">
            <a:avLst/>
          </a:prstGeom>
          <a:ln>
            <a:noFill/>
          </a:ln>
        </p:spPr>
      </p:pic>
      <p:sp>
        <p:nvSpPr>
          <p:cNvPr id="94" name="PlaceHolder 2"/>
          <p:cNvSpPr>
            <a:spLocks noGrp="1"/>
          </p:cNvSpPr>
          <p:nvPr>
            <p:ph type="title"/>
          </p:nvPr>
        </p:nvSpPr>
        <p:spPr>
          <a:xfrm>
            <a:off x="622080" y="511560"/>
            <a:ext cx="10216080" cy="1303200"/>
          </a:xfrm>
          <a:prstGeom prst="rect">
            <a:avLst/>
          </a:prstGeom>
        </p:spPr>
        <p:txBody>
          <a:bodyPr lIns="118080" tIns="59040" rIns="118080" bIns="5904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Haga clic para modificar el estilo de título del patrón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75360" y="2045880"/>
            <a:ext cx="4654440" cy="385668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3100" b="0" strike="noStrike" spc="-1">
                <a:solidFill>
                  <a:srgbClr val="262626"/>
                </a:solidFill>
                <a:latin typeface="Calibri Light"/>
              </a:rPr>
              <a:t> Haga clic para modificar el estilo de texto del patrón</a:t>
            </a: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600" b="0" strike="noStrike" spc="-1">
                <a:solidFill>
                  <a:srgbClr val="262626"/>
                </a:solidFill>
                <a:latin typeface="Calibri Light"/>
              </a:rPr>
              <a:t> Segundo nivel</a:t>
            </a:r>
            <a:endParaRPr lang="es-AR" sz="26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300" b="0" i="1" strike="noStrike" spc="-1">
                <a:solidFill>
                  <a:srgbClr val="262626"/>
                </a:solidFill>
                <a:latin typeface="Calibri Light"/>
              </a:rPr>
              <a:t> Tercer nivel</a:t>
            </a:r>
            <a:endParaRPr lang="es-AR" sz="2300" b="0" strike="noStrike" spc="-1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100" b="0" strike="noStrike" spc="-1">
                <a:solidFill>
                  <a:srgbClr val="262626"/>
                </a:solidFill>
                <a:latin typeface="Calibri Light"/>
              </a:rPr>
              <a:t> Cuarto nivel</a:t>
            </a:r>
          </a:p>
          <a:p>
            <a:pPr marL="1416960" lvl="4" indent="-141660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100" b="0" strike="noStrike" spc="-1">
                <a:solidFill>
                  <a:srgbClr val="262626"/>
                </a:solidFill>
                <a:latin typeface="Calibri Light"/>
              </a:rPr>
              <a:t> Quinto nivel</a:t>
            </a: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000480" y="2045880"/>
            <a:ext cx="4654440" cy="385668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3100" b="0" strike="noStrike" spc="-1">
                <a:solidFill>
                  <a:srgbClr val="262626"/>
                </a:solidFill>
                <a:latin typeface="Calibri Light"/>
              </a:rPr>
              <a:t> Haga clic para modificar el estilo de texto del patrón</a:t>
            </a: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600" b="0" strike="noStrike" spc="-1">
                <a:solidFill>
                  <a:srgbClr val="262626"/>
                </a:solidFill>
                <a:latin typeface="Calibri Light"/>
              </a:rPr>
              <a:t> Segundo nivel</a:t>
            </a:r>
            <a:endParaRPr lang="es-AR" sz="26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300" b="0" i="1" strike="noStrike" spc="-1">
                <a:solidFill>
                  <a:srgbClr val="262626"/>
                </a:solidFill>
                <a:latin typeface="Calibri Light"/>
              </a:rPr>
              <a:t> Tercer nivel</a:t>
            </a:r>
            <a:endParaRPr lang="es-AR" sz="2300" b="0" strike="noStrike" spc="-1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100" b="0" strike="noStrike" spc="-1">
                <a:solidFill>
                  <a:srgbClr val="262626"/>
                </a:solidFill>
                <a:latin typeface="Calibri Light"/>
              </a:rPr>
              <a:t> Cuarto nivel</a:t>
            </a:r>
          </a:p>
          <a:p>
            <a:pPr marL="1416960" lvl="4" indent="-141660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100" b="0" strike="noStrike" spc="-1">
                <a:solidFill>
                  <a:srgbClr val="262626"/>
                </a:solidFill>
                <a:latin typeface="Calibri Light"/>
              </a:rPr>
              <a:t> Quinto nivel</a:t>
            </a:r>
          </a:p>
        </p:txBody>
      </p:sp>
      <p:sp>
        <p:nvSpPr>
          <p:cNvPr id="97" name="PlaceHolder 5"/>
          <p:cNvSpPr>
            <a:spLocks noGrp="1"/>
          </p:cNvSpPr>
          <p:nvPr>
            <p:ph type="sldNum"/>
          </p:nvPr>
        </p:nvSpPr>
        <p:spPr>
          <a:xfrm>
            <a:off x="9232560" y="2920680"/>
            <a:ext cx="2920320" cy="1073160"/>
          </a:xfrm>
          <a:prstGeom prst="rect">
            <a:avLst/>
          </a:prstGeom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985B26B2-9FE7-451C-9B96-B5FA03C7C09E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‹Nº›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98" name="PlaceHolder 6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31248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Arial"/>
              </a:rPr>
              <a:t>Haga clic para modificar el estilo de texto del patrón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99" name="PlaceHolder 7"/>
          <p:cNvSpPr>
            <a:spLocks noGrp="1"/>
          </p:cNvSpPr>
          <p:nvPr>
            <p:ph type="dt"/>
          </p:nvPr>
        </p:nvSpPr>
        <p:spPr>
          <a:xfrm>
            <a:off x="2893680" y="6666840"/>
            <a:ext cx="824040" cy="26172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BFBFB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sp>
        <p:nvSpPr>
          <p:cNvPr id="100" name="PlaceHolder 8"/>
          <p:cNvSpPr>
            <a:spLocks noGrp="1"/>
          </p:cNvSpPr>
          <p:nvPr>
            <p:ph type="ftr"/>
          </p:nvPr>
        </p:nvSpPr>
        <p:spPr>
          <a:xfrm>
            <a:off x="168840" y="6711120"/>
            <a:ext cx="2150640" cy="21780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BFBFBF"/>
                </a:solidFill>
                <a:latin typeface="Calibri Light"/>
              </a:rPr>
              <a:t>Ingenieria de Software II</a:t>
            </a:r>
            <a:endParaRPr lang="es-ES" sz="18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Line 1"/>
          <p:cNvSpPr/>
          <p:nvPr/>
        </p:nvSpPr>
        <p:spPr>
          <a:xfrm>
            <a:off x="622080" y="1814760"/>
            <a:ext cx="10753200" cy="0"/>
          </a:xfrm>
          <a:prstGeom prst="line">
            <a:avLst/>
          </a:prstGeom>
          <a:ln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83" name="Imagen 4"/>
          <p:cNvPicPr/>
          <p:nvPr/>
        </p:nvPicPr>
        <p:blipFill>
          <a:blip r:embed="rId14"/>
          <a:stretch/>
        </p:blipFill>
        <p:spPr>
          <a:xfrm>
            <a:off x="10961640" y="0"/>
            <a:ext cx="1207800" cy="1215000"/>
          </a:xfrm>
          <a:prstGeom prst="rect">
            <a:avLst/>
          </a:prstGeom>
          <a:ln>
            <a:noFill/>
          </a:ln>
        </p:spPr>
      </p:pic>
      <p:sp>
        <p:nvSpPr>
          <p:cNvPr id="184" name="PlaceHolder 2"/>
          <p:cNvSpPr>
            <a:spLocks noGrp="1"/>
          </p:cNvSpPr>
          <p:nvPr>
            <p:ph type="title"/>
          </p:nvPr>
        </p:nvSpPr>
        <p:spPr>
          <a:xfrm>
            <a:off x="622080" y="511560"/>
            <a:ext cx="10216080" cy="1303200"/>
          </a:xfrm>
          <a:prstGeom prst="rect">
            <a:avLst/>
          </a:prstGeom>
        </p:spPr>
        <p:txBody>
          <a:bodyPr lIns="118080" tIns="59040" rIns="118080" bIns="5904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Haga clic para modificar el estilo de título del patrón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75360" y="2045880"/>
            <a:ext cx="4654440" cy="385668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3100" b="0" strike="noStrike" spc="-1">
                <a:solidFill>
                  <a:srgbClr val="262626"/>
                </a:solidFill>
                <a:latin typeface="Calibri Light"/>
              </a:rPr>
              <a:t> Haga clic para modificar el estilo de texto del patrón</a:t>
            </a: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600" b="0" strike="noStrike" spc="-1">
                <a:solidFill>
                  <a:srgbClr val="262626"/>
                </a:solidFill>
                <a:latin typeface="Calibri Light"/>
              </a:rPr>
              <a:t> Segundo nivel</a:t>
            </a:r>
            <a:endParaRPr lang="es-AR" sz="26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300" b="0" i="1" strike="noStrike" spc="-1">
                <a:solidFill>
                  <a:srgbClr val="262626"/>
                </a:solidFill>
                <a:latin typeface="Calibri Light"/>
              </a:rPr>
              <a:t> Tercer nivel</a:t>
            </a:r>
            <a:endParaRPr lang="es-AR" sz="2300" b="0" strike="noStrike" spc="-1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100" b="0" strike="noStrike" spc="-1">
                <a:solidFill>
                  <a:srgbClr val="262626"/>
                </a:solidFill>
                <a:latin typeface="Calibri Light"/>
              </a:rPr>
              <a:t> Cuarto nivel</a:t>
            </a:r>
          </a:p>
          <a:p>
            <a:pPr marL="1416960" lvl="4" indent="-141660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100" b="0" strike="noStrike" spc="-1">
                <a:solidFill>
                  <a:srgbClr val="262626"/>
                </a:solidFill>
                <a:latin typeface="Calibri Light"/>
              </a:rPr>
              <a:t> Quinto nivel</a:t>
            </a: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00480" y="2045880"/>
            <a:ext cx="4654440" cy="385668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3100" b="0" strike="noStrike" spc="-1">
                <a:solidFill>
                  <a:srgbClr val="262626"/>
                </a:solidFill>
                <a:latin typeface="Calibri Light"/>
              </a:rPr>
              <a:t> Haga clic para modificar el estilo de texto del patrón</a:t>
            </a: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600" b="0" strike="noStrike" spc="-1">
                <a:solidFill>
                  <a:srgbClr val="262626"/>
                </a:solidFill>
                <a:latin typeface="Calibri Light"/>
              </a:rPr>
              <a:t> Segundo nivel</a:t>
            </a:r>
            <a:endParaRPr lang="es-AR" sz="26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300" b="0" i="1" strike="noStrike" spc="-1">
                <a:solidFill>
                  <a:srgbClr val="262626"/>
                </a:solidFill>
                <a:latin typeface="Calibri Light"/>
              </a:rPr>
              <a:t> Tercer nivel</a:t>
            </a:r>
            <a:endParaRPr lang="es-AR" sz="2300" b="0" strike="noStrike" spc="-1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100" b="0" strike="noStrike" spc="-1">
                <a:solidFill>
                  <a:srgbClr val="262626"/>
                </a:solidFill>
                <a:latin typeface="Calibri Light"/>
              </a:rPr>
              <a:t> Cuarto nivel</a:t>
            </a:r>
          </a:p>
          <a:p>
            <a:pPr marL="1416960" lvl="4" indent="-141660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100" b="0" strike="noStrike" spc="-1">
                <a:solidFill>
                  <a:srgbClr val="262626"/>
                </a:solidFill>
                <a:latin typeface="Calibri Light"/>
              </a:rPr>
              <a:t> Quinto nivel</a:t>
            </a:r>
          </a:p>
        </p:txBody>
      </p:sp>
      <p:sp>
        <p:nvSpPr>
          <p:cNvPr id="187" name="PlaceHolder 5"/>
          <p:cNvSpPr>
            <a:spLocks noGrp="1"/>
          </p:cNvSpPr>
          <p:nvPr>
            <p:ph type="sldNum"/>
          </p:nvPr>
        </p:nvSpPr>
        <p:spPr>
          <a:xfrm>
            <a:off x="9232560" y="2920680"/>
            <a:ext cx="2920320" cy="1073160"/>
          </a:xfrm>
          <a:prstGeom prst="rect">
            <a:avLst/>
          </a:prstGeom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C4DD1C1A-8D81-493A-9157-52D75F1956FA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‹Nº›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5941080" y="6664680"/>
            <a:ext cx="2158200" cy="31248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Arial"/>
              </a:rPr>
              <a:t>Haga clic para modificar el estilo de texto del patrón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dt"/>
          </p:nvPr>
        </p:nvSpPr>
        <p:spPr>
          <a:xfrm>
            <a:off x="2893680" y="6666840"/>
            <a:ext cx="824040" cy="26172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BFBFB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sp>
        <p:nvSpPr>
          <p:cNvPr id="190" name="PlaceHolder 8"/>
          <p:cNvSpPr>
            <a:spLocks noGrp="1"/>
          </p:cNvSpPr>
          <p:nvPr>
            <p:ph type="ftr"/>
          </p:nvPr>
        </p:nvSpPr>
        <p:spPr>
          <a:xfrm>
            <a:off x="168840" y="6711120"/>
            <a:ext cx="2150640" cy="217800"/>
          </a:xfrm>
          <a:prstGeom prst="rect">
            <a:avLst/>
          </a:prstGeom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BFBFBF"/>
                </a:solidFill>
                <a:latin typeface="Calibri Light"/>
              </a:rPr>
              <a:t>Ingenieria de Software II</a:t>
            </a:r>
            <a:endParaRPr lang="es-ES" sz="18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Shape 1"/>
          <p:cNvSpPr txBox="1"/>
          <p:nvPr/>
        </p:nvSpPr>
        <p:spPr>
          <a:xfrm>
            <a:off x="652680" y="4850640"/>
            <a:ext cx="10760760" cy="627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rmAutofit fontScale="81500" lnSpcReduction="20000"/>
          </a:bodyPr>
          <a:lstStyle/>
          <a:p>
            <a:pPr>
              <a:lnSpc>
                <a:spcPct val="85000"/>
              </a:lnSpc>
            </a:pPr>
            <a:r>
              <a:rPr lang="es-AR" sz="5700" b="1" strike="noStrike" spc="-157">
                <a:solidFill>
                  <a:srgbClr val="4A6717"/>
                </a:solidFill>
                <a:latin typeface="Calibri Light"/>
              </a:rPr>
              <a:t>Ingeniería de software II</a:t>
            </a:r>
            <a:endParaRPr lang="es-AR" sz="57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9" name="TextShape 2"/>
          <p:cNvSpPr txBox="1"/>
          <p:nvPr/>
        </p:nvSpPr>
        <p:spPr>
          <a:xfrm>
            <a:off x="652680" y="5618880"/>
            <a:ext cx="9212040" cy="5457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 fontScale="25000" lnSpcReduction="20000"/>
          </a:bodyPr>
          <a:lstStyle/>
          <a:p>
            <a:pPr>
              <a:lnSpc>
                <a:spcPct val="170000"/>
              </a:lnSpc>
              <a:spcBef>
                <a:spcPts val="1678"/>
              </a:spcBef>
            </a:pPr>
            <a:r>
              <a:rPr lang="es-AR" sz="3100" b="0" strike="noStrike" spc="-1">
                <a:solidFill>
                  <a:srgbClr val="4A6717"/>
                </a:solidFill>
                <a:latin typeface="Calibri Light"/>
              </a:rPr>
              <a:t>Gestión de la Configuración del Software</a:t>
            </a:r>
            <a:r>
              <a:t/>
            </a:r>
            <a:br/>
            <a:r>
              <a:rPr lang="es-AR" sz="3100" b="0" strike="noStrike" spc="-1">
                <a:solidFill>
                  <a:srgbClr val="4A6717"/>
                </a:solidFill>
                <a:latin typeface="Calibri Light"/>
              </a:rPr>
              <a:t>Gestión de Proyectos</a:t>
            </a:r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80" name="TextShape 3"/>
          <p:cNvSpPr txBox="1"/>
          <p:nvPr/>
        </p:nvSpPr>
        <p:spPr>
          <a:xfrm>
            <a:off x="3205440" y="6635520"/>
            <a:ext cx="4106880" cy="23364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384D11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sp>
        <p:nvSpPr>
          <p:cNvPr id="281" name="TextShape 4"/>
          <p:cNvSpPr txBox="1"/>
          <p:nvPr/>
        </p:nvSpPr>
        <p:spPr>
          <a:xfrm>
            <a:off x="9249120" y="2847240"/>
            <a:ext cx="2920320" cy="14299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F0A45012-BFEA-4508-84F9-50651480431B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</a:t>
            </a:fld>
            <a:endParaRPr lang="es-ES" sz="13300" b="0" strike="noStrike" spc="-1">
              <a:latin typeface="Times New Roman"/>
            </a:endParaRPr>
          </a:p>
        </p:txBody>
      </p:sp>
      <p:pic>
        <p:nvPicPr>
          <p:cNvPr id="2" name="audio 1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6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AC13F7EE-9CB4-4219-B0FD-7040CF9A29CB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10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37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38" name="TextShape 4"/>
          <p:cNvSpPr txBox="1"/>
          <p:nvPr/>
        </p:nvSpPr>
        <p:spPr>
          <a:xfrm>
            <a:off x="622080" y="1947960"/>
            <a:ext cx="97747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 marL="1158480" lvl="1" indent="-34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"/>
            </a:pPr>
            <a:r>
              <a:rPr lang="es-AR" sz="3600" b="0" strike="noStrike" spc="-1">
                <a:solidFill>
                  <a:srgbClr val="262626"/>
                </a:solidFill>
                <a:latin typeface="Calibri Light"/>
              </a:rPr>
              <a:t>Identificación </a:t>
            </a:r>
            <a:endParaRPr lang="es-AR" sz="3600" b="0" i="1" strike="noStrike" spc="-1">
              <a:solidFill>
                <a:srgbClr val="262626"/>
              </a:solidFill>
              <a:latin typeface="Calibri Light"/>
            </a:endParaRPr>
          </a:p>
          <a:p>
            <a:pPr marL="1158480" lvl="1" indent="-34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"/>
            </a:pPr>
            <a:r>
              <a:rPr lang="es-AR" sz="3600" b="0" strike="noStrike" spc="-1">
                <a:solidFill>
                  <a:srgbClr val="262626"/>
                </a:solidFill>
                <a:latin typeface="Calibri Light"/>
              </a:rPr>
              <a:t>Control de versiones</a:t>
            </a:r>
            <a:endParaRPr lang="es-AR" sz="3600" b="0" i="1" strike="noStrike" spc="-1">
              <a:solidFill>
                <a:srgbClr val="262626"/>
              </a:solidFill>
              <a:latin typeface="Calibri Light"/>
            </a:endParaRPr>
          </a:p>
          <a:p>
            <a:pPr marL="1158480" lvl="1" indent="-34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"/>
            </a:pPr>
            <a:r>
              <a:rPr lang="es-AR" sz="3600" b="0" strike="noStrike" spc="-1">
                <a:solidFill>
                  <a:srgbClr val="262626"/>
                </a:solidFill>
                <a:latin typeface="Calibri Light"/>
              </a:rPr>
              <a:t>Control de cambios</a:t>
            </a:r>
            <a:endParaRPr lang="es-AR" sz="3600" b="0" i="1" strike="noStrike" spc="-1">
              <a:solidFill>
                <a:srgbClr val="262626"/>
              </a:solidFill>
              <a:latin typeface="Calibri Light"/>
            </a:endParaRPr>
          </a:p>
          <a:p>
            <a:pPr marL="1158480" lvl="1" indent="-34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"/>
            </a:pPr>
            <a:r>
              <a:rPr lang="es-AR" sz="3600" b="0" strike="noStrike" spc="-1">
                <a:solidFill>
                  <a:srgbClr val="262626"/>
                </a:solidFill>
                <a:latin typeface="Calibri Light"/>
              </a:rPr>
              <a:t>Auditorías de la configuración</a:t>
            </a:r>
            <a:endParaRPr lang="es-AR" sz="3600" b="0" i="1" strike="noStrike" spc="-1">
              <a:solidFill>
                <a:srgbClr val="262626"/>
              </a:solidFill>
              <a:latin typeface="Calibri Light"/>
            </a:endParaRPr>
          </a:p>
          <a:p>
            <a:pPr marL="1158480" lvl="1" indent="-34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"/>
            </a:pPr>
            <a:r>
              <a:rPr lang="es-AR" sz="3600" b="0" strike="noStrike" spc="-1">
                <a:solidFill>
                  <a:srgbClr val="262626"/>
                </a:solidFill>
                <a:latin typeface="Calibri Light"/>
              </a:rPr>
              <a:t>Generación de informes</a:t>
            </a:r>
            <a:endParaRPr lang="es-AR" sz="3600" b="0" i="1" strike="noStrike" spc="-1">
              <a:solidFill>
                <a:srgbClr val="262626"/>
              </a:solidFill>
              <a:latin typeface="Calibri Light"/>
            </a:endParaRPr>
          </a:p>
          <a:p>
            <a:endParaRPr lang="es-AR" sz="36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39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41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2C9AAC40-8581-465C-9A01-0E7F0804C31A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11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42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43" name="TextShape 4"/>
          <p:cNvSpPr txBox="1"/>
          <p:nvPr/>
        </p:nvSpPr>
        <p:spPr>
          <a:xfrm>
            <a:off x="622080" y="1747440"/>
            <a:ext cx="97747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1- </a:t>
            </a:r>
            <a:r>
              <a:rPr lang="es-AR" sz="2800" b="1" strike="noStrike" spc="-1">
                <a:solidFill>
                  <a:srgbClr val="262626"/>
                </a:solidFill>
                <a:latin typeface="Calibri Light"/>
              </a:rPr>
              <a:t>Identificación de los objetos en la GCS</a:t>
            </a:r>
            <a:endParaRPr lang="es-AR" sz="28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Nombre: cadena de caracteres sin ambigüedad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Descripción:  lista de elementos de datos que identifican: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Tipo de ECS (documento, código fuente, datos)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Identificador del proyecto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Información de la versión y/o cambio</a:t>
            </a: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44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sp>
        <p:nvSpPr>
          <p:cNvPr id="345" name="CustomShape 6"/>
          <p:cNvSpPr/>
          <p:nvPr/>
        </p:nvSpPr>
        <p:spPr>
          <a:xfrm>
            <a:off x="4122720" y="4749840"/>
            <a:ext cx="3952800" cy="936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18080" tIns="59040" rIns="118080" bIns="5904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s-ES" sz="3100" b="0" strike="noStrike" cap="small" spc="-1">
                <a:solidFill>
                  <a:srgbClr val="000000"/>
                </a:solidFill>
                <a:latin typeface="Calibri Light"/>
              </a:rPr>
              <a:t>ING II – Clase n - 2019</a:t>
            </a:r>
            <a:endParaRPr lang="es-ES" sz="3100" b="0" strike="noStrike" spc="-1">
              <a:latin typeface="Arial"/>
            </a:endParaRPr>
          </a:p>
        </p:txBody>
      </p:sp>
      <p:sp>
        <p:nvSpPr>
          <p:cNvPr id="346" name="CustomShape 7"/>
          <p:cNvSpPr/>
          <p:nvPr/>
        </p:nvSpPr>
        <p:spPr>
          <a:xfrm>
            <a:off x="3209760" y="5353920"/>
            <a:ext cx="912240" cy="936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7" name="CustomShape 8"/>
          <p:cNvSpPr/>
          <p:nvPr/>
        </p:nvSpPr>
        <p:spPr>
          <a:xfrm>
            <a:off x="8708040" y="6431760"/>
            <a:ext cx="1940400" cy="589320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50467"/>
              <a:gd name="adj6" fmla="val -20352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118080" tIns="59040" rIns="118080" bIns="590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2300" b="0" strike="noStrike" spc="-1">
                <a:solidFill>
                  <a:srgbClr val="FFFFFF"/>
                </a:solidFill>
                <a:latin typeface="Calibri Light"/>
              </a:rPr>
              <a:t>Ingeniería de Software II</a:t>
            </a:r>
            <a:endParaRPr lang="es-ES" sz="2300" b="0" strike="noStrike" spc="-1">
              <a:latin typeface="Arial"/>
            </a:endParaRPr>
          </a:p>
        </p:txBody>
      </p:sp>
      <p:sp>
        <p:nvSpPr>
          <p:cNvPr id="348" name="CustomShape 9"/>
          <p:cNvSpPr/>
          <p:nvPr/>
        </p:nvSpPr>
        <p:spPr>
          <a:xfrm>
            <a:off x="8708040" y="5747040"/>
            <a:ext cx="1940400" cy="589320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6379"/>
              <a:gd name="adj6" fmla="val -128612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118080" tIns="59040" rIns="118080" bIns="590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2300" b="0" strike="noStrike" spc="-1">
                <a:solidFill>
                  <a:srgbClr val="FFFFFF"/>
                </a:solidFill>
                <a:latin typeface="Calibri Light"/>
              </a:rPr>
              <a:t>Numero de clase</a:t>
            </a:r>
            <a:endParaRPr lang="es-ES" sz="2300" b="0" strike="noStrike" spc="-1">
              <a:latin typeface="Arial"/>
            </a:endParaRPr>
          </a:p>
        </p:txBody>
      </p:sp>
      <p:sp>
        <p:nvSpPr>
          <p:cNvPr id="349" name="CustomShape 10"/>
          <p:cNvSpPr/>
          <p:nvPr/>
        </p:nvSpPr>
        <p:spPr>
          <a:xfrm>
            <a:off x="8708040" y="5021280"/>
            <a:ext cx="1940400" cy="589320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0921"/>
              <a:gd name="adj6" fmla="val -65573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118080" tIns="59040" rIns="118080" bIns="590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2300" b="0" strike="noStrike" spc="-1">
                <a:solidFill>
                  <a:srgbClr val="FFFFFF"/>
                </a:solidFill>
                <a:latin typeface="Calibri Light"/>
              </a:rPr>
              <a:t>Año</a:t>
            </a:r>
            <a:endParaRPr lang="es-ES" sz="2300" b="0" strike="noStrike" spc="-1">
              <a:latin typeface="Arial"/>
            </a:endParaRPr>
          </a:p>
        </p:txBody>
      </p:sp>
      <p:sp>
        <p:nvSpPr>
          <p:cNvPr id="350" name="CustomShape 11"/>
          <p:cNvSpPr/>
          <p:nvPr/>
        </p:nvSpPr>
        <p:spPr>
          <a:xfrm>
            <a:off x="1478520" y="6003720"/>
            <a:ext cx="2012040" cy="589320"/>
          </a:xfrm>
          <a:prstGeom prst="borderCallout1">
            <a:avLst>
              <a:gd name="adj1" fmla="val -17680"/>
              <a:gd name="adj2" fmla="val 25124"/>
              <a:gd name="adj3" fmla="val -108979"/>
              <a:gd name="adj4" fmla="val 123284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118080" tIns="59040" rIns="118080" bIns="590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2300" b="0" strike="noStrike" spc="-1">
                <a:solidFill>
                  <a:srgbClr val="FFFFFF"/>
                </a:solidFill>
                <a:latin typeface="Calibri Light"/>
              </a:rPr>
              <a:t>Identificación Unívoca</a:t>
            </a:r>
            <a:endParaRPr lang="es-ES" sz="2300" b="0" strike="noStrike" spc="-1">
              <a:latin typeface="Arial"/>
            </a:endParaRPr>
          </a:p>
        </p:txBody>
      </p:sp>
      <p:pic>
        <p:nvPicPr>
          <p:cNvPr id="2" name="WhatsApp Audio 2020-03-22 at 09.01.26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2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E15E0DAF-D7F1-4086-A6A7-8A232F8B3CDD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12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53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54" name="TextShape 4"/>
          <p:cNvSpPr txBox="1"/>
          <p:nvPr/>
        </p:nvSpPr>
        <p:spPr>
          <a:xfrm>
            <a:off x="228240" y="1747440"/>
            <a:ext cx="1194120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 dirty="0">
                <a:solidFill>
                  <a:srgbClr val="262626"/>
                </a:solidFill>
                <a:latin typeface="Calibri Light"/>
              </a:rPr>
              <a:t>2 - </a:t>
            </a:r>
            <a:r>
              <a:rPr lang="es-AR" sz="2800" b="1" strike="noStrike" spc="-1" dirty="0">
                <a:solidFill>
                  <a:srgbClr val="262626"/>
                </a:solidFill>
                <a:latin typeface="Calibri Light"/>
              </a:rPr>
              <a:t>Control de versiones</a:t>
            </a:r>
            <a:endParaRPr lang="es-AR" sz="2800" b="0" i="1" strike="noStrike" spc="-1" dirty="0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 dirty="0" smtClean="0">
                <a:solidFill>
                  <a:srgbClr val="262626"/>
                </a:solidFill>
                <a:latin typeface="Calibri Light"/>
              </a:rPr>
              <a:t>Combinación </a:t>
            </a:r>
            <a:r>
              <a:rPr lang="es-AR" sz="2800" b="0" i="1" strike="noStrike" spc="-1" dirty="0">
                <a:solidFill>
                  <a:srgbClr val="262626"/>
                </a:solidFill>
                <a:latin typeface="Calibri Light"/>
              </a:rPr>
              <a:t>de procedimientos y herramientas para gestionar las versiones de los </a:t>
            </a:r>
            <a:r>
              <a:rPr lang="es-AR" sz="2800" b="0" i="1" strike="noStrike" spc="-1" dirty="0" smtClean="0">
                <a:solidFill>
                  <a:srgbClr val="262626"/>
                </a:solidFill>
                <a:latin typeface="Calibri Light"/>
              </a:rPr>
              <a:t>ECS que se crean a lo largo del proceso de software.</a:t>
            </a:r>
            <a:endParaRPr lang="es-AR" sz="2800" b="0" strike="noStrike" spc="-1" dirty="0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 dirty="0">
                <a:solidFill>
                  <a:srgbClr val="262626"/>
                </a:solidFill>
                <a:latin typeface="Calibri Light"/>
              </a:rPr>
              <a:t>Ejemplo de versiones</a:t>
            </a:r>
            <a:endParaRPr lang="es-AR" sz="2800" b="0" strike="noStrike" spc="-1" dirty="0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 dirty="0">
                <a:solidFill>
                  <a:srgbClr val="262626"/>
                </a:solidFill>
                <a:latin typeface="Calibri Light"/>
              </a:rPr>
              <a:t>Un programa puede contener los módulos 1-2-3-4-5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 dirty="0">
                <a:solidFill>
                  <a:srgbClr val="262626"/>
                </a:solidFill>
                <a:latin typeface="Calibri Light"/>
              </a:rPr>
              <a:t>Una versión puede utilizar los módulos 1-2-3-5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 dirty="0">
                <a:solidFill>
                  <a:srgbClr val="262626"/>
                </a:solidFill>
                <a:latin typeface="Calibri Light"/>
              </a:rPr>
              <a:t>Otra versión puede utilizar los módulos </a:t>
            </a:r>
            <a:r>
              <a:rPr lang="es-AR" sz="2800" b="0" strike="noStrike" spc="-1" dirty="0" smtClean="0">
                <a:solidFill>
                  <a:srgbClr val="262626"/>
                </a:solidFill>
                <a:latin typeface="Calibri Light"/>
              </a:rPr>
              <a:t>1-2-4-5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endParaRPr lang="es-AR" sz="2800" b="0" strike="noStrike" spc="-1" dirty="0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 dirty="0">
                <a:solidFill>
                  <a:srgbClr val="262626"/>
                </a:solidFill>
                <a:latin typeface="Calibri Light"/>
              </a:rPr>
              <a:t>Dos variantes de un mismo programa</a:t>
            </a: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2800" b="0" strike="noStrike" spc="-1" dirty="0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55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pic>
        <p:nvPicPr>
          <p:cNvPr id="2" name="WhatsApp Audio 2020-03-22 at 10.04.57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7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C491CA6D-9905-4A6F-8693-8B77DE78143C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13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58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59" name="TextShape 4"/>
          <p:cNvSpPr txBox="1"/>
          <p:nvPr/>
        </p:nvSpPr>
        <p:spPr>
          <a:xfrm>
            <a:off x="622080" y="1947960"/>
            <a:ext cx="97747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4100" b="0" strike="noStrike" spc="-1">
                <a:solidFill>
                  <a:srgbClr val="262626"/>
                </a:solidFill>
                <a:latin typeface="Calibri Light"/>
              </a:rPr>
              <a:t>2 - </a:t>
            </a:r>
            <a:r>
              <a:rPr lang="es-AR" sz="4100" b="1" strike="noStrike" spc="-1">
                <a:solidFill>
                  <a:srgbClr val="262626"/>
                </a:solidFill>
                <a:latin typeface="Calibri Light"/>
              </a:rPr>
              <a:t>Control de versiones</a:t>
            </a:r>
            <a:endParaRPr lang="es-AR" sz="4100" b="0" i="1" strike="noStrike" spc="-1">
              <a:solidFill>
                <a:srgbClr val="262626"/>
              </a:solidFill>
              <a:latin typeface="Calibri Light"/>
            </a:endParaRPr>
          </a:p>
          <a:p>
            <a:endParaRPr lang="es-AR" sz="4100" b="0" strike="noStrike" spc="-1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4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60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sp>
        <p:nvSpPr>
          <p:cNvPr id="361" name="CustomShape 6"/>
          <p:cNvSpPr/>
          <p:nvPr/>
        </p:nvSpPr>
        <p:spPr>
          <a:xfrm>
            <a:off x="1676520" y="-147960"/>
            <a:ext cx="303840" cy="31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62" name="Picture 4" descr="http://www.exo-terra.com/download/high_res/products/images/PT3076_Forest_Branch.jpg"/>
          <p:cNvPicPr/>
          <p:nvPr/>
        </p:nvPicPr>
        <p:blipFill>
          <a:blip r:embed="rId2"/>
          <a:stretch/>
        </p:blipFill>
        <p:spPr>
          <a:xfrm>
            <a:off x="309600" y="2856240"/>
            <a:ext cx="7791120" cy="4164840"/>
          </a:xfrm>
          <a:prstGeom prst="rect">
            <a:avLst/>
          </a:prstGeom>
          <a:ln>
            <a:noFill/>
          </a:ln>
        </p:spPr>
      </p:pic>
      <p:sp>
        <p:nvSpPr>
          <p:cNvPr id="363" name="CustomShape 7"/>
          <p:cNvSpPr/>
          <p:nvPr/>
        </p:nvSpPr>
        <p:spPr>
          <a:xfrm>
            <a:off x="2349000" y="5500440"/>
            <a:ext cx="646560" cy="29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 anchor="ctr">
            <a:normAutofit fontScale="47500" lnSpcReduction="20000"/>
          </a:bodyPr>
          <a:lstStyle/>
          <a:p>
            <a:pPr>
              <a:lnSpc>
                <a:spcPct val="100000"/>
              </a:lnSpc>
            </a:pPr>
            <a:r>
              <a:rPr lang="es-ES" sz="3100" b="0" strike="noStrike" cap="small" spc="-1">
                <a:solidFill>
                  <a:srgbClr val="000000"/>
                </a:solidFill>
                <a:latin typeface="Calibri Light"/>
              </a:rPr>
              <a:t>V1.0</a:t>
            </a:r>
            <a:endParaRPr lang="es-ES" sz="3100" b="0" strike="noStrike" spc="-1">
              <a:latin typeface="Arial"/>
            </a:endParaRPr>
          </a:p>
        </p:txBody>
      </p:sp>
      <p:sp>
        <p:nvSpPr>
          <p:cNvPr id="364" name="CustomShape 8"/>
          <p:cNvSpPr/>
          <p:nvPr/>
        </p:nvSpPr>
        <p:spPr>
          <a:xfrm>
            <a:off x="4551120" y="3989520"/>
            <a:ext cx="646560" cy="29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 anchor="ctr">
            <a:normAutofit fontScale="47500" lnSpcReduction="20000"/>
          </a:bodyPr>
          <a:lstStyle/>
          <a:p>
            <a:pPr>
              <a:lnSpc>
                <a:spcPct val="100000"/>
              </a:lnSpc>
            </a:pPr>
            <a:r>
              <a:rPr lang="es-ES" sz="3100" b="0" strike="noStrike" cap="small" spc="-1">
                <a:solidFill>
                  <a:srgbClr val="000000"/>
                </a:solidFill>
                <a:latin typeface="Calibri Light"/>
              </a:rPr>
              <a:t>V1.1</a:t>
            </a:r>
            <a:endParaRPr lang="es-ES" sz="3100" b="0" strike="noStrike" spc="-1">
              <a:latin typeface="Arial"/>
            </a:endParaRPr>
          </a:p>
        </p:txBody>
      </p:sp>
      <p:sp>
        <p:nvSpPr>
          <p:cNvPr id="365" name="CustomShape 9"/>
          <p:cNvSpPr/>
          <p:nvPr/>
        </p:nvSpPr>
        <p:spPr>
          <a:xfrm>
            <a:off x="5006160" y="4552920"/>
            <a:ext cx="646560" cy="29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 anchor="ctr">
            <a:normAutofit fontScale="47500" lnSpcReduction="20000"/>
          </a:bodyPr>
          <a:lstStyle/>
          <a:p>
            <a:pPr>
              <a:lnSpc>
                <a:spcPct val="100000"/>
              </a:lnSpc>
            </a:pPr>
            <a:r>
              <a:rPr lang="es-ES" sz="3100" b="0" strike="noStrike" cap="small" spc="-1">
                <a:solidFill>
                  <a:srgbClr val="000000"/>
                </a:solidFill>
                <a:latin typeface="Calibri Light"/>
              </a:rPr>
              <a:t>V1.2.1</a:t>
            </a:r>
            <a:endParaRPr lang="es-ES" sz="3100" b="0" strike="noStrike" spc="-1">
              <a:latin typeface="Arial"/>
            </a:endParaRPr>
          </a:p>
        </p:txBody>
      </p:sp>
      <p:sp>
        <p:nvSpPr>
          <p:cNvPr id="366" name="CustomShape 10"/>
          <p:cNvSpPr/>
          <p:nvPr/>
        </p:nvSpPr>
        <p:spPr>
          <a:xfrm>
            <a:off x="6048720" y="4465800"/>
            <a:ext cx="1015200" cy="38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500" b="0" strike="noStrike" cap="small" spc="-1">
                <a:solidFill>
                  <a:srgbClr val="000000"/>
                </a:solidFill>
                <a:latin typeface="Calibri Light"/>
              </a:rPr>
              <a:t>V1.2.2</a:t>
            </a:r>
            <a:endParaRPr lang="es-ES" sz="1500" b="0" strike="noStrike" spc="-1">
              <a:latin typeface="Arial"/>
            </a:endParaRPr>
          </a:p>
        </p:txBody>
      </p:sp>
      <p:sp>
        <p:nvSpPr>
          <p:cNvPr id="367" name="CustomShape 11"/>
          <p:cNvSpPr/>
          <p:nvPr/>
        </p:nvSpPr>
        <p:spPr>
          <a:xfrm>
            <a:off x="4939560" y="4968720"/>
            <a:ext cx="646560" cy="29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 anchor="ctr">
            <a:normAutofit fontScale="47500" lnSpcReduction="20000"/>
          </a:bodyPr>
          <a:lstStyle/>
          <a:p>
            <a:pPr>
              <a:lnSpc>
                <a:spcPct val="100000"/>
              </a:lnSpc>
            </a:pPr>
            <a:r>
              <a:rPr lang="es-ES" sz="3100" b="0" strike="noStrike" cap="small" spc="-1">
                <a:solidFill>
                  <a:srgbClr val="000000"/>
                </a:solidFill>
                <a:latin typeface="Calibri Light"/>
              </a:rPr>
              <a:t>V1.2</a:t>
            </a:r>
            <a:endParaRPr lang="es-ES" sz="3100" b="0" strike="noStrike" spc="-1">
              <a:latin typeface="Arial"/>
            </a:endParaRPr>
          </a:p>
        </p:txBody>
      </p:sp>
      <p:sp>
        <p:nvSpPr>
          <p:cNvPr id="368" name="CustomShape 12"/>
          <p:cNvSpPr/>
          <p:nvPr/>
        </p:nvSpPr>
        <p:spPr>
          <a:xfrm>
            <a:off x="6556320" y="5325120"/>
            <a:ext cx="646560" cy="29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 anchor="ctr">
            <a:normAutofit fontScale="47500" lnSpcReduction="20000"/>
          </a:bodyPr>
          <a:lstStyle/>
          <a:p>
            <a:pPr>
              <a:lnSpc>
                <a:spcPct val="100000"/>
              </a:lnSpc>
            </a:pPr>
            <a:r>
              <a:rPr lang="es-ES" sz="3100" b="0" strike="noStrike" cap="small" spc="-1">
                <a:solidFill>
                  <a:srgbClr val="000000"/>
                </a:solidFill>
                <a:latin typeface="Calibri Light"/>
              </a:rPr>
              <a:t>V1.3</a:t>
            </a:r>
            <a:endParaRPr lang="es-ES" sz="3100" b="0" strike="noStrike" spc="-1">
              <a:latin typeface="Arial"/>
            </a:endParaRPr>
          </a:p>
        </p:txBody>
      </p:sp>
      <p:pic>
        <p:nvPicPr>
          <p:cNvPr id="369" name="Picture 2" descr="https://www.drupal.org/files/repositorydiagram.png"/>
          <p:cNvPicPr/>
          <p:nvPr/>
        </p:nvPicPr>
        <p:blipFill>
          <a:blip r:embed="rId3"/>
          <a:stretch/>
        </p:blipFill>
        <p:spPr>
          <a:xfrm>
            <a:off x="8033400" y="1521360"/>
            <a:ext cx="4129920" cy="5499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TextShape 1"/>
          <p:cNvSpPr txBox="1"/>
          <p:nvPr/>
        </p:nvSpPr>
        <p:spPr>
          <a:xfrm>
            <a:off x="622080" y="511560"/>
            <a:ext cx="10216080" cy="130320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71" name="TextShape 2"/>
          <p:cNvSpPr txBox="1"/>
          <p:nvPr/>
        </p:nvSpPr>
        <p:spPr>
          <a:xfrm>
            <a:off x="146520" y="1326960"/>
            <a:ext cx="12022560" cy="52261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 dirty="0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r>
              <a:rPr lang="es-AR" sz="2400" b="0" strike="noStrike" spc="-1" dirty="0">
                <a:solidFill>
                  <a:srgbClr val="262626"/>
                </a:solidFill>
                <a:latin typeface="Calibri Light"/>
              </a:rPr>
              <a:t>2 - </a:t>
            </a:r>
            <a:r>
              <a:rPr lang="es-AR" sz="2400" b="1" strike="noStrike" spc="-1" dirty="0">
                <a:solidFill>
                  <a:srgbClr val="262626"/>
                </a:solidFill>
                <a:latin typeface="Calibri Light"/>
              </a:rPr>
              <a:t>Control de </a:t>
            </a:r>
            <a:r>
              <a:rPr lang="es-AR" sz="2400" b="1" strike="noStrike" spc="-1" dirty="0" smtClean="0">
                <a:solidFill>
                  <a:srgbClr val="262626"/>
                </a:solidFill>
                <a:latin typeface="Calibri Light"/>
              </a:rPr>
              <a:t>versiones</a:t>
            </a: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C00000"/>
              </a:buClr>
              <a:buFont typeface="Arial"/>
              <a:buChar char=" "/>
            </a:pPr>
            <a:endParaRPr lang="es-AR" sz="2400" b="0" i="1" strike="noStrike" spc="-1" dirty="0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2400" b="0" strike="noStrike" spc="-1" dirty="0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72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66159"/>
              </p:ext>
            </p:extLst>
          </p:nvPr>
        </p:nvGraphicFramePr>
        <p:xfrm>
          <a:off x="1332359" y="2298885"/>
          <a:ext cx="10009112" cy="451612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2664296"/>
                <a:gridCol w="7344816"/>
              </a:tblGrid>
              <a:tr h="370840"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Repositorio 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Se almacenan los archivos actualizados e históricos de cambio del proyecto.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Versión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3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Determina un conjunto de archivos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360" lvl="2" indent="0" algn="l">
                        <a:lnSpc>
                          <a:spcPct val="85000"/>
                        </a:lnSpc>
                        <a:spcBef>
                          <a:spcPts val="774"/>
                        </a:spcBef>
                        <a:buClr>
                          <a:srgbClr val="C00000"/>
                        </a:buClr>
                        <a:buFont typeface="Arial"/>
                        <a:buNone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Master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" lvl="3" indent="0">
                        <a:lnSpc>
                          <a:spcPct val="85000"/>
                        </a:lnSpc>
                        <a:spcBef>
                          <a:spcPts val="774"/>
                        </a:spcBef>
                        <a:buClr>
                          <a:srgbClr val="C00000"/>
                        </a:buClr>
                        <a:buFont typeface="Arial"/>
                        <a:buNone/>
                      </a:pPr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Conjunto de archivos principales del proyecto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Abrir rama – </a:t>
                      </a:r>
                      <a:r>
                        <a:rPr lang="es-AR" sz="1800" b="1" i="1" strike="noStrike" spc="-1" dirty="0" err="1" smtClean="0">
                          <a:solidFill>
                            <a:srgbClr val="262626"/>
                          </a:solidFill>
                          <a:latin typeface="Calibri Light"/>
                        </a:rPr>
                        <a:t>branch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  <a:p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3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Bifurcación del máster para trabajar sobre dos ramas de forma independiente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Desplegar – </a:t>
                      </a:r>
                      <a:r>
                        <a:rPr lang="es-AR" sz="1800" b="1" i="1" strike="noStrike" spc="-1" dirty="0" err="1" smtClean="0">
                          <a:solidFill>
                            <a:srgbClr val="262626"/>
                          </a:solidFill>
                          <a:latin typeface="Calibri Light"/>
                        </a:rPr>
                        <a:t>check-out</a:t>
                      </a:r>
                      <a:endParaRPr lang="es-A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3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 Copia de trabajo local desde el repositorio. 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Publicar -  </a:t>
                      </a:r>
                      <a:r>
                        <a:rPr lang="es-AR" sz="1800" b="1" i="1" strike="noStrike" spc="-1" dirty="0" err="1" smtClean="0">
                          <a:solidFill>
                            <a:srgbClr val="262626"/>
                          </a:solidFill>
                          <a:latin typeface="Calibri Light"/>
                        </a:rPr>
                        <a:t>Commit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Una copia de los cambios hechos a una copia local es escrita o integrada sobre repositorio</a:t>
                      </a:r>
                      <a:endParaRPr lang="es-A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Conflicto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" lvl="3" indent="0">
                        <a:lnSpc>
                          <a:spcPct val="85000"/>
                        </a:lnSpc>
                        <a:spcBef>
                          <a:spcPts val="774"/>
                        </a:spcBef>
                        <a:buClr>
                          <a:srgbClr val="C00000"/>
                        </a:buClr>
                        <a:buFont typeface="Arial"/>
                        <a:buNone/>
                      </a:pPr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Problema entre las versiones de un mismo documento</a:t>
                      </a:r>
                      <a:endParaRPr lang="es-AR" sz="1800" b="0" strike="noStrike" spc="-1" dirty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Cambio – </a:t>
                      </a:r>
                      <a:r>
                        <a:rPr lang="es-AR" sz="1800" b="1" i="1" strike="noStrike" spc="-1" dirty="0" err="1" smtClean="0">
                          <a:solidFill>
                            <a:srgbClr val="262626"/>
                          </a:solidFill>
                          <a:latin typeface="Calibri Light"/>
                        </a:rPr>
                        <a:t>diff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3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Representa una modificación específica </a:t>
                      </a:r>
                      <a:endParaRPr lang="es-AR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Integración – </a:t>
                      </a:r>
                      <a:r>
                        <a:rPr lang="es-AR" sz="1800" b="1" i="1" strike="noStrike" spc="-1" dirty="0" err="1" smtClean="0">
                          <a:solidFill>
                            <a:srgbClr val="262626"/>
                          </a:solidFill>
                          <a:latin typeface="Calibri Light"/>
                        </a:rPr>
                        <a:t>Merge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" lvl="3" indent="0">
                        <a:lnSpc>
                          <a:spcPct val="85000"/>
                        </a:lnSpc>
                        <a:spcBef>
                          <a:spcPts val="774"/>
                        </a:spcBef>
                        <a:buClr>
                          <a:srgbClr val="C00000"/>
                        </a:buClr>
                        <a:buFont typeface="Arial"/>
                        <a:buNone/>
                      </a:pPr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Fusión entre dos ramas del proyecto</a:t>
                      </a:r>
                      <a:endParaRPr lang="es-AR" sz="1800" b="0" strike="noStrike" spc="-1" dirty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2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Actualización – </a:t>
                      </a:r>
                      <a:r>
                        <a:rPr lang="es-AR" sz="1800" b="1" i="1" strike="noStrike" spc="-1" dirty="0" err="1" smtClean="0">
                          <a:solidFill>
                            <a:srgbClr val="262626"/>
                          </a:solidFill>
                          <a:latin typeface="Calibri Light"/>
                        </a:rPr>
                        <a:t>sync</a:t>
                      </a:r>
                      <a:r>
                        <a:rPr lang="es-AR" sz="1800" b="1" i="1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 o </a:t>
                      </a:r>
                      <a:r>
                        <a:rPr lang="es-AR" sz="1800" b="1" i="1" strike="noStrike" spc="-1" dirty="0" err="1" smtClean="0">
                          <a:solidFill>
                            <a:srgbClr val="262626"/>
                          </a:solidFill>
                          <a:latin typeface="Calibri Light"/>
                        </a:rPr>
                        <a:t>update</a:t>
                      </a:r>
                      <a:endParaRPr lang="es-AR" sz="18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" marR="0" lvl="3" indent="0" defTabSz="914400" eaLnBrk="1" fontAlgn="auto" latinLnBrk="0" hangingPunct="1">
                        <a:lnSpc>
                          <a:spcPct val="85000"/>
                        </a:lnSpc>
                        <a:spcBef>
                          <a:spcPts val="774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AR" sz="18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Integra los cambios que han sido hechos en el repositorio  y las copias locales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rmAutofit fontScale="88000" lnSpcReduction="20000"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Gestión de la Configuración del Software (GCS)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77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4A3DF4CB-7B4A-442A-9E79-92CFC4679048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15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78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79" name="TextShape 4"/>
          <p:cNvSpPr txBox="1"/>
          <p:nvPr/>
        </p:nvSpPr>
        <p:spPr>
          <a:xfrm>
            <a:off x="231120" y="1947960"/>
            <a:ext cx="97747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2400" b="0" strike="noStrike" spc="-1">
                <a:solidFill>
                  <a:srgbClr val="262626"/>
                </a:solidFill>
                <a:latin typeface="Calibri Light"/>
              </a:rPr>
              <a:t>Proceso de la GCS</a:t>
            </a: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400" b="0" strike="noStrike" spc="-1">
                <a:solidFill>
                  <a:srgbClr val="262626"/>
                </a:solidFill>
                <a:latin typeface="Calibri Light"/>
              </a:rPr>
              <a:t>2 - Control de versiones</a:t>
            </a:r>
            <a:endParaRPr lang="es-AR" sz="2400" b="0" i="1" strike="noStrike" spc="-1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2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80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pic>
        <p:nvPicPr>
          <p:cNvPr id="381" name="Picture 6" descr="http://www.danielnavarroymas.com/wp-content/uploads/2013/08/repositorio-git1.jpg"/>
          <p:cNvPicPr/>
          <p:nvPr/>
        </p:nvPicPr>
        <p:blipFill>
          <a:blip r:embed="rId2"/>
          <a:stretch/>
        </p:blipFill>
        <p:spPr>
          <a:xfrm>
            <a:off x="4215240" y="1675800"/>
            <a:ext cx="6427440" cy="5121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83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583B8240-D4AB-4291-8ED1-809D9D1C7D65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16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84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85" name="TextShape 4"/>
          <p:cNvSpPr txBox="1"/>
          <p:nvPr/>
        </p:nvSpPr>
        <p:spPr>
          <a:xfrm>
            <a:off x="0" y="1818360"/>
            <a:ext cx="97747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2 - Control de </a:t>
            </a:r>
            <a:endParaRPr lang="es-AR" sz="3200" b="0" i="1" strike="noStrike" spc="-1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versiones</a:t>
            </a:r>
            <a:endParaRPr lang="es-AR" sz="3200" b="0" i="1" strike="noStrike" spc="-1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2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86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pic>
        <p:nvPicPr>
          <p:cNvPr id="387" name="Picture 4" descr="http://i.msdn.microsoft.com/dynimg/IC38169.gif"/>
          <p:cNvPicPr/>
          <p:nvPr/>
        </p:nvPicPr>
        <p:blipFill>
          <a:blip r:embed="rId2"/>
          <a:stretch/>
        </p:blipFill>
        <p:spPr>
          <a:xfrm>
            <a:off x="3602160" y="4384440"/>
            <a:ext cx="8579880" cy="2688480"/>
          </a:xfrm>
          <a:prstGeom prst="rect">
            <a:avLst/>
          </a:prstGeom>
          <a:ln>
            <a:noFill/>
          </a:ln>
        </p:spPr>
      </p:pic>
      <p:pic>
        <p:nvPicPr>
          <p:cNvPr id="388" name="Picture 2" descr="http://i.msdn.microsoft.com/dynimg/IC64425.gif"/>
          <p:cNvPicPr/>
          <p:nvPr/>
        </p:nvPicPr>
        <p:blipFill>
          <a:blip r:embed="rId3"/>
          <a:stretch/>
        </p:blipFill>
        <p:spPr>
          <a:xfrm>
            <a:off x="3602160" y="1462320"/>
            <a:ext cx="8567280" cy="3002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90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65A6FD92-1B51-4A57-83D1-A4D3F32261F2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17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91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92" name="TextShape 4"/>
          <p:cNvSpPr txBox="1"/>
          <p:nvPr/>
        </p:nvSpPr>
        <p:spPr>
          <a:xfrm>
            <a:off x="622080" y="1947960"/>
            <a:ext cx="1093320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3 - Control de cambios</a:t>
            </a:r>
            <a:endParaRPr lang="es-AR" sz="32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A lo largo del proyecto los cambios son inevitables  y el control es vital para el desarrollo del mismo</a:t>
            </a: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Combina los procedimientos humanos y las herramientas adecuadas para proporcionar un mecanismo para el control del cambio</a:t>
            </a: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2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93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Picture 4" descr="1-15"/>
          <p:cNvPicPr/>
          <p:nvPr/>
        </p:nvPicPr>
        <p:blipFill>
          <a:blip r:embed="rId2">
            <a:lum contrast="30000"/>
          </a:blip>
          <a:srcRect l="2814" t="2754" r="2686" b="6946"/>
          <a:stretch/>
        </p:blipFill>
        <p:spPr>
          <a:xfrm>
            <a:off x="4235760" y="33480"/>
            <a:ext cx="7960680" cy="7021080"/>
          </a:xfrm>
          <a:prstGeom prst="rect">
            <a:avLst/>
          </a:prstGeom>
          <a:ln w="9360">
            <a:noFill/>
          </a:ln>
        </p:spPr>
      </p:pic>
      <p:sp>
        <p:nvSpPr>
          <p:cNvPr id="395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96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2B86B4F2-F610-4518-9A32-B3FC184C7850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18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97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98" name="TextShape 4"/>
          <p:cNvSpPr txBox="1"/>
          <p:nvPr/>
        </p:nvSpPr>
        <p:spPr>
          <a:xfrm>
            <a:off x="0" y="1814040"/>
            <a:ext cx="97747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3 -Control de cambios</a:t>
            </a:r>
            <a:endParaRPr lang="es-AR" sz="3200" b="0" i="1" strike="noStrike" spc="-1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2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99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01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E62137D6-BD0A-4EAA-9FFA-3D7B0353AB76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19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402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03" name="TextShape 4"/>
          <p:cNvSpPr txBox="1"/>
          <p:nvPr/>
        </p:nvSpPr>
        <p:spPr>
          <a:xfrm>
            <a:off x="622080" y="1947960"/>
            <a:ext cx="104281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3 -</a:t>
            </a:r>
            <a:r>
              <a:rPr lang="es-AR" sz="2800" b="1" strike="noStrike" spc="-1">
                <a:solidFill>
                  <a:srgbClr val="262626"/>
                </a:solidFill>
                <a:latin typeface="Calibri Light"/>
              </a:rPr>
              <a:t>Control de cambios</a:t>
            </a:r>
            <a:endParaRPr lang="es-AR" sz="28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La autoridad de control de cambios (ACC) evalúa: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¿Cómo impactará el cambio en el hardware?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¿Cómo impactará el cambio en el rendimiento?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¿Cómo alterará el cambio la percepción del cliente sobre el producto?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¿Cómo afectará el cambio a la calidad y a la fiabilidad?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…</a:t>
            </a: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04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Contenidos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3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1A882058-5A47-47F3-BF10-072B8534BAF0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2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284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85" name="TextShape 4"/>
          <p:cNvSpPr txBox="1"/>
          <p:nvPr/>
        </p:nvSpPr>
        <p:spPr>
          <a:xfrm>
            <a:off x="622080" y="1947960"/>
            <a:ext cx="97747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4000" b="0" strike="noStrike" spc="-1">
                <a:solidFill>
                  <a:srgbClr val="262626"/>
                </a:solidFill>
                <a:latin typeface="Calibri Light"/>
              </a:rPr>
              <a:t>Gestión de la Configuración del Software </a:t>
            </a:r>
          </a:p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4000" b="0" strike="noStrike" spc="-1">
                <a:solidFill>
                  <a:srgbClr val="262626"/>
                </a:solidFill>
                <a:latin typeface="Calibri Light"/>
              </a:rPr>
              <a:t>Gestión de Proyectos</a:t>
            </a: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4000" b="0" strike="noStrike" spc="-1">
                <a:solidFill>
                  <a:srgbClr val="262626"/>
                </a:solidFill>
                <a:latin typeface="Calibri Light"/>
              </a:rPr>
              <a:t>Planificación Temporal</a:t>
            </a:r>
            <a:endParaRPr lang="es-AR" sz="4000" b="0" i="1" strike="noStrike" spc="-1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4000" b="0" strike="noStrike" spc="-1">
                <a:solidFill>
                  <a:srgbClr val="262626"/>
                </a:solidFill>
                <a:latin typeface="Calibri Light"/>
              </a:rPr>
              <a:t>Planificación Organizativa </a:t>
            </a:r>
            <a:endParaRPr lang="es-AR" sz="4000" b="0" i="1" strike="noStrike" spc="-1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40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86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pic>
        <p:nvPicPr>
          <p:cNvPr id="3" name="audio 2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06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5C273213-FDA7-4522-BA6E-B9BC74F2C6A7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20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407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08" name="TextShape 4"/>
          <p:cNvSpPr txBox="1"/>
          <p:nvPr/>
        </p:nvSpPr>
        <p:spPr>
          <a:xfrm>
            <a:off x="622080" y="1947960"/>
            <a:ext cx="97747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4 - </a:t>
            </a:r>
            <a:r>
              <a:rPr lang="es-AR" sz="2800" b="1" strike="noStrike" spc="-1">
                <a:solidFill>
                  <a:srgbClr val="262626"/>
                </a:solidFill>
                <a:latin typeface="Calibri Light"/>
              </a:rPr>
              <a:t>Auditoría de la configuración</a:t>
            </a:r>
            <a:endParaRPr lang="es-AR" sz="28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La identificación y el control de versiones y el control de cambio, ayudan al equipo de desarrollo de software a mantener un orden, pero sólo se garantiza hasta que se ha generado la orden de cambio.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Cómo aseguramos que el cambio se ha realizado correctamente 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Revisiones técnicas formales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Auditorías de configuración </a:t>
            </a: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09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11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CF820384-6F89-4608-92FF-6B46B34120DA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21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412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13" name="TextShape 4"/>
          <p:cNvSpPr txBox="1"/>
          <p:nvPr/>
        </p:nvSpPr>
        <p:spPr>
          <a:xfrm>
            <a:off x="163080" y="1947960"/>
            <a:ext cx="1153908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4 - </a:t>
            </a:r>
            <a:r>
              <a:rPr lang="es-AR" sz="2800" b="1" strike="noStrike" spc="-1">
                <a:solidFill>
                  <a:srgbClr val="262626"/>
                </a:solidFill>
                <a:latin typeface="Calibri Light"/>
              </a:rPr>
              <a:t>Auditoría de la configuración responde:</a:t>
            </a:r>
            <a:endParaRPr lang="es-AR" sz="28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¿Se ha hecho el cambio especificado en la Orden de Cambio?¿Se han incorporado modificaciones adicionales?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¿Se ha llevado a cabo una RTF para evaluar la corrección técnica?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¿Se han seguido adecuadamente los estándares de IS?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¿Se han reflejado los cambios en el ECS: fecha, autor, atributos?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¿Se han seguido procedimientos de GCS para señalar el cambio, registrarlo y divulgarlo?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800" b="0" i="1" strike="noStrike" spc="-1">
                <a:solidFill>
                  <a:srgbClr val="262626"/>
                </a:solidFill>
                <a:latin typeface="Calibri Light"/>
              </a:rPr>
              <a:t>¿Se han actualizado adecuadamente todos los ECS relacionados?</a:t>
            </a: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28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14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Proceso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16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E31EC75F-416E-4864-811C-A71A22F74261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22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417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18" name="TextShape 4"/>
          <p:cNvSpPr txBox="1"/>
          <p:nvPr/>
        </p:nvSpPr>
        <p:spPr>
          <a:xfrm>
            <a:off x="325800" y="1947960"/>
            <a:ext cx="1093608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5 - </a:t>
            </a:r>
            <a:r>
              <a:rPr lang="es-AR" sz="3200" b="1" strike="noStrike" spc="-1">
                <a:solidFill>
                  <a:srgbClr val="262626"/>
                </a:solidFill>
                <a:latin typeface="Calibri Light"/>
              </a:rPr>
              <a:t>Generación de informes de estado de la configuración</a:t>
            </a:r>
            <a:endParaRPr lang="es-AR" sz="32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i="1" strike="noStrike" spc="-1">
                <a:solidFill>
                  <a:srgbClr val="262626"/>
                </a:solidFill>
                <a:latin typeface="Calibri Light"/>
              </a:rPr>
              <a:t>Responde </a:t>
            </a:r>
            <a:endParaRPr lang="es-AR" sz="3200" b="0" strike="noStrike" spc="-1">
              <a:solidFill>
                <a:srgbClr val="262626"/>
              </a:solidFill>
              <a:latin typeface="Calibri Light"/>
            </a:endParaRP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¿Qué pasó?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¿Quién lo hizo?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¿Cuándo pasó?</a:t>
            </a:r>
          </a:p>
          <a:p>
            <a:pPr marL="1062720" lvl="3" indent="-106236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strike="noStrike" spc="-1">
                <a:solidFill>
                  <a:srgbClr val="262626"/>
                </a:solidFill>
                <a:latin typeface="Calibri Light"/>
              </a:rPr>
              <a:t>¿Qué más se vio afectado?</a:t>
            </a:r>
          </a:p>
          <a:p>
            <a:endParaRPr lang="es-AR" sz="3200" b="0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3200" b="0" i="1" strike="noStrike" spc="-1">
                <a:solidFill>
                  <a:srgbClr val="262626"/>
                </a:solidFill>
                <a:latin typeface="Calibri Light"/>
              </a:rPr>
              <a:t>La generación de informes de estado de la configuración desempeña un papel vital en el éxito del proyecto </a:t>
            </a:r>
            <a:endParaRPr lang="es-AR" sz="3200" b="0" strike="noStrike" spc="-1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2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419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rmAutofit fontScale="88000" lnSpcReduction="20000"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Gestión de la Configuración del Software (GCS)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8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A1DDA3E8-F61D-4C5B-A884-778F8EC35025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3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289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90" name="TextShape 4"/>
          <p:cNvSpPr txBox="1"/>
          <p:nvPr/>
        </p:nvSpPr>
        <p:spPr>
          <a:xfrm>
            <a:off x="1086120" y="1894680"/>
            <a:ext cx="726588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>
              <a:lnSpc>
                <a:spcPct val="85000"/>
              </a:lnSpc>
              <a:spcBef>
                <a:spcPts val="1678"/>
              </a:spcBef>
            </a:pPr>
            <a:r>
              <a:rPr lang="es-ES" sz="3600" spc="-1" dirty="0" smtClean="0">
                <a:solidFill>
                  <a:srgbClr val="262626"/>
                </a:solidFill>
                <a:latin typeface="Calibri Light"/>
              </a:rPr>
              <a:t>Los cambios suceden</a:t>
            </a:r>
            <a:r>
              <a:rPr lang="es-ES" sz="3600" spc="-1" dirty="0" smtClean="0">
                <a:solidFill>
                  <a:srgbClr val="262626"/>
                </a:solidFill>
                <a:latin typeface="Calibri Light"/>
                <a:sym typeface="Wingdings" panose="05000000000000000000" pitchFamily="2" charset="2"/>
              </a:rPr>
              <a:t></a:t>
            </a: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600" spc="-1" dirty="0">
              <a:solidFill>
                <a:srgbClr val="262626"/>
              </a:solidFill>
              <a:latin typeface="Calibri Light"/>
            </a:endParaRPr>
          </a:p>
          <a:p>
            <a:pPr marL="571500" indent="-571500">
              <a:lnSpc>
                <a:spcPct val="85000"/>
              </a:lnSpc>
              <a:spcBef>
                <a:spcPts val="1678"/>
              </a:spcBef>
              <a:buFont typeface="Arial" panose="020B0604020202020204" pitchFamily="34" charset="0"/>
              <a:buChar char="•"/>
            </a:pPr>
            <a:r>
              <a:rPr lang="es-AR" sz="3600" b="0" strike="noStrike" spc="-1" dirty="0" smtClean="0">
                <a:solidFill>
                  <a:srgbClr val="262626"/>
                </a:solidFill>
                <a:latin typeface="Calibri Light"/>
              </a:rPr>
              <a:t>Importancia de controlar los cambios.</a:t>
            </a:r>
          </a:p>
          <a:p>
            <a:pPr marL="571500" indent="-571500">
              <a:lnSpc>
                <a:spcPct val="85000"/>
              </a:lnSpc>
              <a:spcBef>
                <a:spcPts val="1678"/>
              </a:spcBef>
              <a:buFont typeface="Arial" panose="020B0604020202020204" pitchFamily="34" charset="0"/>
              <a:buChar char="•"/>
            </a:pPr>
            <a:r>
              <a:rPr lang="es-ES" sz="3600" spc="-1" dirty="0" smtClean="0">
                <a:solidFill>
                  <a:srgbClr val="262626"/>
                </a:solidFill>
                <a:latin typeface="Calibri Light"/>
              </a:rPr>
              <a:t>Perjuicio de no lograr el control</a:t>
            </a:r>
            <a:endParaRPr lang="es-AR" sz="3600" b="0" strike="noStrike" spc="-1" dirty="0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600" b="0" strike="noStrike" spc="-1" dirty="0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600" b="0" strike="noStrike" spc="-1" dirty="0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600" b="0" strike="noStrike" spc="-1" dirty="0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600" b="0" strike="noStrike" spc="-1" dirty="0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91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pic>
        <p:nvPicPr>
          <p:cNvPr id="2" name="audio 3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6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extShape 1"/>
          <p:cNvSpPr txBox="1"/>
          <p:nvPr/>
        </p:nvSpPr>
        <p:spPr>
          <a:xfrm>
            <a:off x="622080" y="511560"/>
            <a:ext cx="10216080" cy="130320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rmAutofit fontScale="92500" lnSpcReduction="10000"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Gestión de la Configuración del Software</a:t>
            </a:r>
            <a:r>
              <a:t/>
            </a:r>
            <a:br/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Elementos de la GCS  -   (ECS)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graphicFrame>
        <p:nvGraphicFramePr>
          <p:cNvPr id="306" name="Table 2"/>
          <p:cNvGraphicFramePr/>
          <p:nvPr>
            <p:extLst>
              <p:ext uri="{D42A27DB-BD31-4B8C-83A1-F6EECF244321}">
                <p14:modId xmlns:p14="http://schemas.microsoft.com/office/powerpoint/2010/main" val="7336677"/>
              </p:ext>
            </p:extLst>
          </p:nvPr>
        </p:nvGraphicFramePr>
        <p:xfrm>
          <a:off x="906175" y="2653543"/>
          <a:ext cx="10952640" cy="3975357"/>
        </p:xfrm>
        <a:graphic>
          <a:graphicData uri="http://schemas.openxmlformats.org/drawingml/2006/table">
            <a:tbl>
              <a:tblPr/>
              <a:tblGrid>
                <a:gridCol w="5476320"/>
                <a:gridCol w="5476320"/>
              </a:tblGrid>
              <a:tr h="3975357">
                <a:tc>
                  <a:txBody>
                    <a:bodyPr/>
                    <a:lstStyle/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ES" sz="2000" b="0" strike="noStrike" spc="-1" dirty="0">
                          <a:solidFill>
                            <a:srgbClr val="262626"/>
                          </a:solidFill>
                          <a:latin typeface="Calibri Light"/>
                        </a:rPr>
                        <a:t>Especificación del sistema </a:t>
                      </a:r>
                      <a:endParaRPr lang="es-ES" sz="2000" b="0" strike="noStrike" spc="-1" dirty="0">
                        <a:latin typeface="Arial"/>
                      </a:endParaRPr>
                    </a:p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ES" sz="2000" b="0" strike="noStrike" spc="-1" dirty="0">
                          <a:solidFill>
                            <a:srgbClr val="262626"/>
                          </a:solidFill>
                          <a:latin typeface="Calibri Light"/>
                        </a:rPr>
                        <a:t>Plan del proyecto software </a:t>
                      </a:r>
                      <a:endParaRPr lang="es-ES" sz="2000" b="0" strike="noStrike" spc="-1" dirty="0">
                        <a:latin typeface="Arial"/>
                      </a:endParaRPr>
                    </a:p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ES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Especificación </a:t>
                      </a:r>
                      <a:r>
                        <a:rPr lang="es-ES" sz="2000" b="0" strike="noStrike" spc="-1" dirty="0">
                          <a:solidFill>
                            <a:srgbClr val="262626"/>
                          </a:solidFill>
                          <a:latin typeface="Calibri Light"/>
                        </a:rPr>
                        <a:t>de diseño: </a:t>
                      </a:r>
                      <a:endParaRPr lang="es-ES" sz="2000" b="0" strike="noStrike" spc="-1" dirty="0">
                        <a:latin typeface="Arial"/>
                      </a:endParaRPr>
                    </a:p>
                    <a:p>
                      <a:pPr marL="761220" indent="-342900">
                        <a:lnSpc>
                          <a:spcPct val="85000"/>
                        </a:lnSpc>
                        <a:spcBef>
                          <a:spcPts val="774"/>
                        </a:spcBef>
                        <a:buFont typeface="Wingdings" panose="05000000000000000000" pitchFamily="2" charset="2"/>
                        <a:buChar char="ü"/>
                      </a:pPr>
                      <a:r>
                        <a:rPr lang="es-ES" sz="2000" b="0" strike="noStrike" spc="-1" dirty="0">
                          <a:solidFill>
                            <a:srgbClr val="262626"/>
                          </a:solidFill>
                          <a:latin typeface="Calibri Light"/>
                        </a:rPr>
                        <a:t>     a) Diseño preliminar </a:t>
                      </a:r>
                      <a:endParaRPr lang="es-ES" sz="2000" b="0" strike="noStrike" spc="-1" dirty="0">
                        <a:latin typeface="Arial"/>
                      </a:endParaRPr>
                    </a:p>
                    <a:p>
                      <a:pPr marL="761220" indent="-342900">
                        <a:lnSpc>
                          <a:spcPct val="85000"/>
                        </a:lnSpc>
                        <a:spcBef>
                          <a:spcPts val="774"/>
                        </a:spcBef>
                        <a:buFont typeface="Wingdings" panose="05000000000000000000" pitchFamily="2" charset="2"/>
                        <a:buChar char="ü"/>
                      </a:pPr>
                      <a:r>
                        <a:rPr lang="es-ES" sz="2000" b="0" strike="noStrike" spc="-1" dirty="0">
                          <a:solidFill>
                            <a:srgbClr val="262626"/>
                          </a:solidFill>
                          <a:latin typeface="Calibri Light"/>
                        </a:rPr>
                        <a:t>     b) Diseño detallado </a:t>
                      </a:r>
                      <a:endParaRPr lang="es-ES" sz="2000" b="0" strike="noStrike" spc="-1" dirty="0" smtClean="0">
                        <a:solidFill>
                          <a:srgbClr val="262626"/>
                        </a:solidFill>
                        <a:latin typeface="Calibri Light"/>
                      </a:endParaRPr>
                    </a:p>
                    <a:p>
                      <a:pPr marL="664200" marR="0" lvl="0" indent="-663840" defTabSz="914400" eaLnBrk="1" fontAlgn="auto" latinLnBrk="0" hangingPunct="1">
                        <a:lnSpc>
                          <a:spcPct val="85000"/>
                        </a:lnSpc>
                        <a:spcBef>
                          <a:spcPts val="1678"/>
                        </a:spcBef>
                        <a:spcAft>
                          <a:spcPts val="0"/>
                        </a:spcAft>
                        <a:buClr>
                          <a:srgbClr val="C00000"/>
                        </a:buClr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s-ES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  <a:ea typeface="+mn-ea"/>
                          <a:cs typeface="+mn-cs"/>
                        </a:rPr>
                        <a:t>Listados del código fuente </a:t>
                      </a:r>
                    </a:p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ES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Planificación y procedimiento de prueba</a:t>
                      </a:r>
                      <a:endParaRPr lang="es-ES" sz="2000" b="0" strike="noStrike" spc="-1" dirty="0" smtClean="0">
                        <a:latin typeface="+mn-lt"/>
                      </a:endParaRPr>
                    </a:p>
                    <a:p>
                      <a:pPr marL="342900" indent="-342900">
                        <a:lnSpc>
                          <a:spcPct val="85000"/>
                        </a:lnSpc>
                        <a:spcBef>
                          <a:spcPts val="1678"/>
                        </a:spcBef>
                        <a:buFont typeface="Wingdings" panose="05000000000000000000" pitchFamily="2" charset="2"/>
                        <a:buChar char="ü"/>
                      </a:pPr>
                      <a:r>
                        <a:rPr lang="es-ES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      Casos de prueba y resultados registrados </a:t>
                      </a:r>
                      <a:endParaRPr lang="es-ES" sz="2000" b="0" strike="noStrike" spc="-1" dirty="0" smtClean="0">
                        <a:latin typeface="+mn-lt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ES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Manuales </a:t>
                      </a:r>
                      <a:r>
                        <a:rPr lang="es-ES" sz="2000" b="0" strike="noStrike" spc="-1" dirty="0">
                          <a:solidFill>
                            <a:srgbClr val="262626"/>
                          </a:solidFill>
                          <a:latin typeface="Calibri Light"/>
                        </a:rPr>
                        <a:t>de operación y de instalación </a:t>
                      </a:r>
                      <a:endParaRPr lang="es-ES" sz="2000" b="0" strike="noStrike" spc="-1" dirty="0">
                        <a:latin typeface="Arial"/>
                      </a:endParaRPr>
                    </a:p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ES" sz="2000" b="0" strike="noStrike" spc="-1" dirty="0">
                          <a:solidFill>
                            <a:srgbClr val="262626"/>
                          </a:solidFill>
                          <a:latin typeface="Calibri Light"/>
                        </a:rPr>
                        <a:t>Programas ejecutables </a:t>
                      </a:r>
                      <a:endParaRPr lang="es-ES" sz="2000" b="0" strike="noStrike" spc="-1" dirty="0">
                        <a:latin typeface="Arial"/>
                      </a:endParaRPr>
                    </a:p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AR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  <a:ea typeface="+mn-ea"/>
                          <a:cs typeface="+mn-cs"/>
                        </a:rPr>
                        <a:t>Descripción de la base de datos</a:t>
                      </a:r>
                    </a:p>
                    <a:p>
                      <a:pPr marL="418320">
                        <a:lnSpc>
                          <a:spcPct val="85000"/>
                        </a:lnSpc>
                        <a:spcBef>
                          <a:spcPts val="774"/>
                        </a:spcBef>
                      </a:pPr>
                      <a:r>
                        <a:rPr lang="es-AR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	a) Esquema, modelos</a:t>
                      </a:r>
                    </a:p>
                    <a:p>
                      <a:pPr marL="418320">
                        <a:lnSpc>
                          <a:spcPct val="85000"/>
                        </a:lnSpc>
                        <a:spcBef>
                          <a:spcPts val="774"/>
                        </a:spcBef>
                      </a:pPr>
                      <a:r>
                        <a:rPr lang="es-AR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</a:rPr>
                        <a:t>	b)Datos iniciales </a:t>
                      </a:r>
                    </a:p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AR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  <a:ea typeface="+mn-ea"/>
                          <a:cs typeface="+mn-cs"/>
                        </a:rPr>
                        <a:t>Manual de usuario </a:t>
                      </a:r>
                    </a:p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AR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  <a:ea typeface="+mn-ea"/>
                          <a:cs typeface="+mn-cs"/>
                        </a:rPr>
                        <a:t>Documentos de mantenimiento </a:t>
                      </a:r>
                    </a:p>
                    <a:p>
                      <a:pPr marL="664200" indent="-663840">
                        <a:lnSpc>
                          <a:spcPct val="85000"/>
                        </a:lnSpc>
                        <a:spcBef>
                          <a:spcPts val="1678"/>
                        </a:spcBef>
                        <a:buClr>
                          <a:srgbClr val="C00000"/>
                        </a:buClr>
                        <a:buFont typeface="Wingdings" panose="05000000000000000000" pitchFamily="2" charset="2"/>
                        <a:buChar char="ü"/>
                      </a:pPr>
                      <a:r>
                        <a:rPr lang="es-AR" sz="2000" b="0" strike="noStrike" spc="-1" dirty="0" smtClean="0">
                          <a:solidFill>
                            <a:srgbClr val="262626"/>
                          </a:solidFill>
                          <a:latin typeface="Calibri Light"/>
                          <a:ea typeface="+mn-ea"/>
                          <a:cs typeface="+mn-cs"/>
                        </a:rPr>
                        <a:t>Estándares y procedimientos de ingeniería del software </a:t>
                      </a: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sp>
        <p:nvSpPr>
          <p:cNvPr id="307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" name="1 CuadroTexto"/>
          <p:cNvSpPr txBox="1"/>
          <p:nvPr/>
        </p:nvSpPr>
        <p:spPr>
          <a:xfrm>
            <a:off x="900311" y="1926580"/>
            <a:ext cx="878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i="1" dirty="0" smtClean="0"/>
              <a:t>Cuales son los elementos de la Configuración ???</a:t>
            </a:r>
            <a:endParaRPr lang="es-AR" b="1" i="1" dirty="0"/>
          </a:p>
        </p:txBody>
      </p:sp>
      <p:pic>
        <p:nvPicPr>
          <p:cNvPr id="4" name="Grabación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rmAutofit fontScale="88000" lnSpcReduction="20000"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Gestión de la Configuración del Software (GCS)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8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A1DDA3E8-F61D-4C5B-A884-778F8EC35025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5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289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291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sp>
        <p:nvSpPr>
          <p:cNvPr id="293" name="CustomShape 7"/>
          <p:cNvSpPr/>
          <p:nvPr/>
        </p:nvSpPr>
        <p:spPr>
          <a:xfrm>
            <a:off x="2269980" y="2070596"/>
            <a:ext cx="7127275" cy="6732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118080" tIns="59040" rIns="118080" bIns="5904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3600" b="0" strike="noStrike" spc="-1" dirty="0">
                <a:solidFill>
                  <a:srgbClr val="000000"/>
                </a:solidFill>
                <a:latin typeface="Calibri Light"/>
              </a:rPr>
              <a:t>Elementos de la configuración  (ECS)</a:t>
            </a:r>
            <a:endParaRPr lang="es-ES" sz="3600" b="0" strike="noStrike" spc="-1" dirty="0">
              <a:latin typeface="Arial"/>
            </a:endParaRPr>
          </a:p>
        </p:txBody>
      </p:sp>
      <p:sp>
        <p:nvSpPr>
          <p:cNvPr id="294" name="CustomShape 8"/>
          <p:cNvSpPr/>
          <p:nvPr/>
        </p:nvSpPr>
        <p:spPr>
          <a:xfrm>
            <a:off x="6028916" y="2715136"/>
            <a:ext cx="363872" cy="934005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rot="5400000" vert="vert" lIns="59040" tIns="118080" rIns="59040" bIns="11808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600" b="0" strike="noStrike" spc="-1" dirty="0" smtClean="0">
                <a:solidFill>
                  <a:srgbClr val="FFFFFF"/>
                </a:solidFill>
                <a:latin typeface="Calibri Light"/>
              </a:rPr>
              <a:t> </a:t>
            </a:r>
            <a:endParaRPr lang="es-ES" sz="1600" b="0" strike="noStrike" spc="-1" dirty="0">
              <a:latin typeface="Arial"/>
            </a:endParaRPr>
          </a:p>
        </p:txBody>
      </p:sp>
      <p:sp>
        <p:nvSpPr>
          <p:cNvPr id="295" name="CustomShape 9"/>
          <p:cNvSpPr/>
          <p:nvPr/>
        </p:nvSpPr>
        <p:spPr>
          <a:xfrm>
            <a:off x="4716735" y="3718780"/>
            <a:ext cx="5291212" cy="550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118080" tIns="59040" rIns="118080" bIns="5904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800" b="0" strike="noStrike" spc="-1" dirty="0">
                <a:solidFill>
                  <a:srgbClr val="000000"/>
                </a:solidFill>
                <a:latin typeface="Calibri Light"/>
              </a:rPr>
              <a:t>ECS -  Cambian constantemente</a:t>
            </a:r>
            <a:endParaRPr lang="es-ES" sz="2800" b="0" strike="noStrike" spc="-1" dirty="0">
              <a:latin typeface="Arial"/>
            </a:endParaRPr>
          </a:p>
        </p:txBody>
      </p:sp>
      <p:sp>
        <p:nvSpPr>
          <p:cNvPr id="296" name="CustomShape 10"/>
          <p:cNvSpPr/>
          <p:nvPr/>
        </p:nvSpPr>
        <p:spPr>
          <a:xfrm>
            <a:off x="4810319" y="5158080"/>
            <a:ext cx="7035208" cy="714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18080" tIns="59040" rIns="118080" bIns="5904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s-ES" sz="3200" b="0" strike="noStrike" spc="-1" dirty="0">
                <a:solidFill>
                  <a:srgbClr val="000000"/>
                </a:solidFill>
                <a:latin typeface="Calibri Light"/>
              </a:rPr>
              <a:t>Control muy </a:t>
            </a:r>
            <a:r>
              <a:rPr lang="es-ES" sz="3200" b="0" strike="noStrike" spc="-1" dirty="0" err="1" smtClean="0">
                <a:solidFill>
                  <a:srgbClr val="000000"/>
                </a:solidFill>
                <a:latin typeface="Calibri Light"/>
              </a:rPr>
              <a:t>exhaustivode</a:t>
            </a:r>
            <a:r>
              <a:rPr lang="es-ES" sz="3200" b="0" strike="noStrike" spc="-1" dirty="0" smtClean="0">
                <a:solidFill>
                  <a:srgbClr val="000000"/>
                </a:solidFill>
                <a:latin typeface="Calibri Light"/>
              </a:rPr>
              <a:t> </a:t>
            </a:r>
            <a:r>
              <a:rPr lang="es-ES" sz="3200" b="0" strike="noStrike" spc="-1" dirty="0">
                <a:solidFill>
                  <a:srgbClr val="000000"/>
                </a:solidFill>
                <a:latin typeface="Calibri Light"/>
              </a:rPr>
              <a:t>esos cambios </a:t>
            </a:r>
            <a:endParaRPr lang="es-ES" sz="3200" b="0" strike="noStrike" spc="-1" dirty="0">
              <a:latin typeface="Arial"/>
            </a:endParaRPr>
          </a:p>
        </p:txBody>
      </p:sp>
      <p:sp>
        <p:nvSpPr>
          <p:cNvPr id="297" name="CustomShape 11"/>
          <p:cNvSpPr/>
          <p:nvPr/>
        </p:nvSpPr>
        <p:spPr>
          <a:xfrm rot="16426246">
            <a:off x="6835633" y="4608249"/>
            <a:ext cx="605732" cy="270685"/>
          </a:xfrm>
          <a:prstGeom prst="lef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8" name="CustomShape 12"/>
          <p:cNvSpPr/>
          <p:nvPr/>
        </p:nvSpPr>
        <p:spPr>
          <a:xfrm>
            <a:off x="890820" y="4907520"/>
            <a:ext cx="2084040" cy="1215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7200" b="0" strike="noStrike" spc="-1" dirty="0">
                <a:solidFill>
                  <a:srgbClr val="000000"/>
                </a:solidFill>
                <a:latin typeface="Calibri Light"/>
              </a:rPr>
              <a:t>GCS</a:t>
            </a:r>
            <a:endParaRPr lang="es-ES" sz="7200" b="0" strike="noStrike" spc="-1" dirty="0">
              <a:latin typeface="Arial"/>
            </a:endParaRPr>
          </a:p>
        </p:txBody>
      </p:sp>
      <p:sp>
        <p:nvSpPr>
          <p:cNvPr id="299" name="CustomShape 13"/>
          <p:cNvSpPr/>
          <p:nvPr/>
        </p:nvSpPr>
        <p:spPr>
          <a:xfrm>
            <a:off x="3745800" y="5256000"/>
            <a:ext cx="862200" cy="515880"/>
          </a:xfrm>
          <a:prstGeom prst="lef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" name="audio 5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47759" y="4532760"/>
            <a:ext cx="487362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05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rmAutofit fontScale="88000" lnSpcReduction="20000"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Gestión de la Configuración del Software (GCS)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1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B2DD9B2A-8E09-42E7-A35A-085B6A0E1EF6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6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02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 fontScale="88500"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4ta. y 5ta. Ed.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03" name="TextShape 4"/>
          <p:cNvSpPr txBox="1"/>
          <p:nvPr/>
        </p:nvSpPr>
        <p:spPr>
          <a:xfrm>
            <a:off x="717120" y="1947960"/>
            <a:ext cx="1114812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3200" b="0" strike="noStrike" spc="-1" dirty="0">
                <a:solidFill>
                  <a:srgbClr val="262626"/>
                </a:solidFill>
                <a:latin typeface="Calibri Light"/>
              </a:rPr>
              <a:t>Gestión de Configuración es </a:t>
            </a:r>
            <a:r>
              <a:rPr lang="es-AR" sz="3200" b="0" strike="noStrike" spc="-1" dirty="0" smtClean="0">
                <a:solidFill>
                  <a:srgbClr val="262626"/>
                </a:solidFill>
                <a:latin typeface="Calibri Light"/>
              </a:rPr>
              <a:t>el </a:t>
            </a:r>
            <a:r>
              <a:rPr lang="es-AR" sz="3200" b="0" strike="noStrike" spc="-1" dirty="0">
                <a:solidFill>
                  <a:srgbClr val="262626"/>
                </a:solidFill>
                <a:latin typeface="Calibri Light"/>
              </a:rPr>
              <a:t>proceso </a:t>
            </a:r>
            <a:r>
              <a:rPr lang="es-AR" sz="3200" b="0" strike="noStrike" spc="-1" dirty="0" smtClean="0">
                <a:solidFill>
                  <a:srgbClr val="262626"/>
                </a:solidFill>
                <a:latin typeface="Calibri Light"/>
              </a:rPr>
              <a:t>de:</a:t>
            </a:r>
          </a:p>
          <a:p>
            <a:pPr marL="575280" lvl="1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3200" b="0" strike="noStrike" spc="-1" dirty="0" smtClean="0">
                <a:solidFill>
                  <a:srgbClr val="262626"/>
                </a:solidFill>
                <a:latin typeface="Calibri Light"/>
              </a:rPr>
              <a:t> </a:t>
            </a:r>
            <a:r>
              <a:rPr lang="es-AR" sz="3200" b="0" strike="noStrike" spc="-1" dirty="0">
                <a:solidFill>
                  <a:srgbClr val="262626"/>
                </a:solidFill>
                <a:latin typeface="Calibri Light"/>
              </a:rPr>
              <a:t>identificar y definir los elementos en el sistema, controlando el cambio de estos elementos a lo largo de su ciclo de vida, registrando y reportando el estado de los elementos y las solicitudes de cambio, y verificando que los elementos estén completos y que sean los correctos. </a:t>
            </a:r>
          </a:p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3200" b="0" strike="noStrike" spc="-1" dirty="0">
                <a:solidFill>
                  <a:srgbClr val="262626"/>
                </a:solidFill>
                <a:latin typeface="Calibri Light"/>
              </a:rPr>
              <a:t>Es una actividad de autoprotección que se aplica durante el proceso del software.</a:t>
            </a:r>
          </a:p>
        </p:txBody>
      </p:sp>
      <p:sp>
        <p:nvSpPr>
          <p:cNvPr id="304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pic>
        <p:nvPicPr>
          <p:cNvPr id="2" name="audio 6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rmAutofit fontScale="88000" lnSpcReduction="20000"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Gestión de la Configuración del Software (GCS)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2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93F30330-F807-4E77-80C6-5B2A48315616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7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13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endParaRPr lang="es-AR" sz="31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14" name="TextShape 4"/>
          <p:cNvSpPr txBox="1"/>
          <p:nvPr/>
        </p:nvSpPr>
        <p:spPr>
          <a:xfrm>
            <a:off x="756295" y="1923174"/>
            <a:ext cx="11604240" cy="50731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rmAutofit/>
          </a:bodyPr>
          <a:lstStyle/>
          <a:p>
            <a:pPr marL="118080" indent="-117720">
              <a:lnSpc>
                <a:spcPct val="85000"/>
              </a:lnSpc>
              <a:spcBef>
                <a:spcPts val="1678"/>
              </a:spcBef>
              <a:buClr>
                <a:srgbClr val="C00000"/>
              </a:buClr>
              <a:buFont typeface="Arial"/>
              <a:buChar char="»"/>
            </a:pPr>
            <a:r>
              <a:rPr lang="es-AR" sz="3200" b="0" strike="noStrike" spc="-1" dirty="0">
                <a:solidFill>
                  <a:srgbClr val="262626"/>
                </a:solidFill>
                <a:latin typeface="Calibri Light"/>
              </a:rPr>
              <a:t>El cambio se puede producir en cualquier momento, las actividades de la GCS sirven para:</a:t>
            </a: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"/>
            </a:pPr>
            <a:r>
              <a:rPr lang="es-AR" sz="3200" b="0" strike="noStrike" spc="-1" dirty="0">
                <a:solidFill>
                  <a:srgbClr val="262626"/>
                </a:solidFill>
                <a:latin typeface="Calibri Light"/>
              </a:rPr>
              <a:t>Identificar el cambio</a:t>
            </a:r>
            <a:endParaRPr lang="es-AR" sz="3200" b="0" i="1" strike="noStrike" spc="-1" dirty="0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"/>
            </a:pPr>
            <a:r>
              <a:rPr lang="es-AR" sz="3200" b="0" strike="noStrike" spc="-1" dirty="0">
                <a:solidFill>
                  <a:srgbClr val="262626"/>
                </a:solidFill>
                <a:latin typeface="Calibri Light"/>
              </a:rPr>
              <a:t>Controlar el cambio</a:t>
            </a:r>
            <a:endParaRPr lang="es-AR" sz="3200" b="0" i="1" strike="noStrike" spc="-1" dirty="0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"/>
            </a:pPr>
            <a:r>
              <a:rPr lang="es-AR" sz="3200" b="0" strike="noStrike" spc="-1" dirty="0">
                <a:solidFill>
                  <a:srgbClr val="262626"/>
                </a:solidFill>
                <a:latin typeface="Calibri Light"/>
              </a:rPr>
              <a:t>Garantizar que el cambio se implemente adecuadamente</a:t>
            </a:r>
            <a:endParaRPr lang="es-AR" sz="3200" b="0" i="1" strike="noStrike" spc="-1" dirty="0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"/>
            </a:pPr>
            <a:r>
              <a:rPr lang="es-AR" sz="3200" b="0" strike="noStrike" spc="-1" dirty="0">
                <a:solidFill>
                  <a:srgbClr val="262626"/>
                </a:solidFill>
                <a:latin typeface="Calibri Light"/>
              </a:rPr>
              <a:t>Informar del cambio a todos aquellos que puedan estar afectados</a:t>
            </a:r>
            <a:endParaRPr lang="es-AR" sz="3200" b="0" i="1" strike="noStrike" spc="-1" dirty="0">
              <a:solidFill>
                <a:srgbClr val="262626"/>
              </a:solidFill>
              <a:latin typeface="Calibri Light"/>
            </a:endParaRPr>
          </a:p>
          <a:p>
            <a:pPr>
              <a:lnSpc>
                <a:spcPct val="85000"/>
              </a:lnSpc>
              <a:spcBef>
                <a:spcPts val="1678"/>
              </a:spcBef>
            </a:pPr>
            <a:endParaRPr lang="es-AR" sz="3200" b="0" strike="noStrike" spc="-1" dirty="0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15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sp>
        <p:nvSpPr>
          <p:cNvPr id="316" name="CustomShape 6"/>
          <p:cNvSpPr/>
          <p:nvPr/>
        </p:nvSpPr>
        <p:spPr>
          <a:xfrm>
            <a:off x="4136040" y="4941720"/>
            <a:ext cx="3449880" cy="132660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118080" tIns="59040" rIns="118080" bIns="590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1" strike="noStrike" spc="-1">
                <a:solidFill>
                  <a:srgbClr val="FFFFFF"/>
                </a:solidFill>
                <a:latin typeface="Calibri Light"/>
              </a:rPr>
              <a:t>Cada vez que se aprueba un cambio formal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317" name="CustomShape 7"/>
          <p:cNvSpPr/>
          <p:nvPr/>
        </p:nvSpPr>
        <p:spPr>
          <a:xfrm>
            <a:off x="4080960" y="6268680"/>
            <a:ext cx="3449880" cy="60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18080" tIns="59040" rIns="118080" bIns="5904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3200" b="0" strike="noStrike" spc="-1">
                <a:solidFill>
                  <a:srgbClr val="000000"/>
                </a:solidFill>
                <a:latin typeface="Calibri Light"/>
              </a:rPr>
              <a:t>Línea Base</a:t>
            </a:r>
            <a:endParaRPr lang="es-ES" sz="3200" b="0" strike="noStrike" spc="-1">
              <a:latin typeface="Arial"/>
            </a:endParaRPr>
          </a:p>
        </p:txBody>
      </p:sp>
      <p:pic>
        <p:nvPicPr>
          <p:cNvPr id="4" name="Grabación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– Línea base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9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91FC3E39-98D6-495A-951C-796AA95B5918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8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20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21" name="TextShape 4"/>
          <p:cNvSpPr txBox="1"/>
          <p:nvPr/>
        </p:nvSpPr>
        <p:spPr>
          <a:xfrm>
            <a:off x="622080" y="1947960"/>
            <a:ext cx="1081908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000" b="0" strike="noStrike" spc="-1">
                <a:solidFill>
                  <a:srgbClr val="262626"/>
                </a:solidFill>
                <a:latin typeface="Calibri Light"/>
              </a:rPr>
              <a:t>Una línea base es un concepto de GCS que nos ayuda a controlar los cambios</a:t>
            </a:r>
            <a:endParaRPr lang="es-AR" sz="2000" b="0" i="1" strike="noStrike" spc="-1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000" b="0" strike="noStrike" spc="-1">
                <a:solidFill>
                  <a:srgbClr val="262626"/>
                </a:solidFill>
                <a:latin typeface="Calibri Light"/>
              </a:rPr>
              <a:t>Definición de la IEEE</a:t>
            </a:r>
            <a:endParaRPr lang="es-AR" sz="20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000" b="0" i="1" strike="noStrike" spc="-1">
                <a:solidFill>
                  <a:srgbClr val="262626"/>
                </a:solidFill>
                <a:latin typeface="Calibri Light"/>
              </a:rPr>
              <a:t>Una especificación o producto que se ha revisado formalmente y sobre el que se ha llegado a un acuerdo, y que de ahí en adelante sirve como base para un desarrollo posterior y que puede cambiarse solamente a través de procedimientos formales de control de cambio</a:t>
            </a:r>
            <a:endParaRPr lang="es-AR" sz="2000" b="0" strike="noStrike" spc="-1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000" b="0" strike="noStrike" spc="-1">
                <a:solidFill>
                  <a:srgbClr val="262626"/>
                </a:solidFill>
                <a:latin typeface="Calibri Light"/>
              </a:rPr>
              <a:t>En el contexto de la Ingeniería de Software: </a:t>
            </a:r>
            <a:endParaRPr lang="es-AR" sz="2000" b="0" i="1" strike="noStrike" spc="-1">
              <a:solidFill>
                <a:srgbClr val="262626"/>
              </a:solidFill>
              <a:latin typeface="Calibri Light"/>
            </a:endParaRPr>
          </a:p>
          <a:p>
            <a:pPr marL="708480" lvl="2" indent="-70812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Arial"/>
              <a:buChar char=" "/>
            </a:pPr>
            <a:r>
              <a:rPr lang="es-AR" sz="2000" b="0" i="1" strike="noStrike" spc="-1">
                <a:solidFill>
                  <a:srgbClr val="262626"/>
                </a:solidFill>
                <a:latin typeface="Calibri Light"/>
              </a:rPr>
              <a:t>Una línea base es un punto de referencia en el desarrollo del software que queda marcado por el envío de uno o más ECS y su aprobación </a:t>
            </a:r>
            <a:endParaRPr lang="es-AR" sz="2000" b="0" strike="noStrike" spc="-1">
              <a:solidFill>
                <a:srgbClr val="262626"/>
              </a:solidFill>
              <a:latin typeface="Calibri Light"/>
            </a:endParaRPr>
          </a:p>
          <a:p>
            <a:endParaRPr lang="es-AR" sz="20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22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pic>
        <p:nvPicPr>
          <p:cNvPr id="323" name="Picture 2" descr="http://2.bp.blogspot.com/-AdSEeHKXpGY/UH8wpZ5XcaI/AAAAAAAAADk/UHbm0VhTjOs/s1600/GCS.png"/>
          <p:cNvPicPr/>
          <p:nvPr/>
        </p:nvPicPr>
        <p:blipFill>
          <a:blip r:embed="rId4"/>
          <a:stretch/>
        </p:blipFill>
        <p:spPr>
          <a:xfrm>
            <a:off x="1476375" y="4631196"/>
            <a:ext cx="9649072" cy="2189724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blurRad="50800" dist="37674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WhatsApp Audio 2020-03-21 at 11.24.06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Shape 1"/>
          <p:cNvSpPr txBox="1"/>
          <p:nvPr/>
        </p:nvSpPr>
        <p:spPr>
          <a:xfrm>
            <a:off x="622080" y="658800"/>
            <a:ext cx="10004040" cy="11559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ctr">
            <a:noAutofit/>
          </a:bodyPr>
          <a:lstStyle/>
          <a:p>
            <a:pPr>
              <a:lnSpc>
                <a:spcPct val="85000"/>
              </a:lnSpc>
            </a:pPr>
            <a:r>
              <a:rPr lang="es-AR" sz="5200" b="1" strike="noStrike" spc="-157">
                <a:solidFill>
                  <a:srgbClr val="4A6717"/>
                </a:solidFill>
                <a:latin typeface="Calibri Light"/>
              </a:rPr>
              <a:t>GCS - Importancia</a:t>
            </a:r>
            <a:endParaRPr lang="es-AR" sz="52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31" name="TextShape 2"/>
          <p:cNvSpPr txBox="1"/>
          <p:nvPr/>
        </p:nvSpPr>
        <p:spPr>
          <a:xfrm>
            <a:off x="9232560" y="2920680"/>
            <a:ext cx="2920320" cy="107316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 anchor="b">
            <a:noAutofit/>
          </a:bodyPr>
          <a:lstStyle/>
          <a:p>
            <a:pPr algn="r">
              <a:lnSpc>
                <a:spcPct val="100000"/>
              </a:lnSpc>
            </a:pPr>
            <a:fld id="{862BC490-34A0-4DD9-9D9C-B99D89CAE3B7}" type="slidenum">
              <a:rPr lang="es-ES" sz="13300" b="0" strike="noStrike" spc="-1">
                <a:solidFill>
                  <a:srgbClr val="758085"/>
                </a:solidFill>
                <a:latin typeface="Calibri Light"/>
              </a:rPr>
              <a:t>9</a:t>
            </a:fld>
            <a:endParaRPr lang="es-ES" sz="13300" b="0" strike="noStrike" spc="-1">
              <a:latin typeface="Times New Roman"/>
            </a:endParaRPr>
          </a:p>
        </p:txBody>
      </p:sp>
      <p:sp>
        <p:nvSpPr>
          <p:cNvPr id="332" name="TextShape 3"/>
          <p:cNvSpPr txBox="1"/>
          <p:nvPr/>
        </p:nvSpPr>
        <p:spPr>
          <a:xfrm>
            <a:off x="5941080" y="6664680"/>
            <a:ext cx="2158200" cy="31248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118080" indent="-117720">
              <a:lnSpc>
                <a:spcPct val="85000"/>
              </a:lnSpc>
            </a:pPr>
            <a:r>
              <a:rPr lang="es-AR" sz="1400" b="0" strike="noStrike" spc="-1">
                <a:solidFill>
                  <a:srgbClr val="8B8B8B"/>
                </a:solidFill>
                <a:latin typeface="Calibri Light"/>
              </a:rPr>
              <a:t>Pressman Cap. 9</a:t>
            </a: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  <a:p>
            <a:pPr marL="118080" indent="-117720">
              <a:lnSpc>
                <a:spcPct val="85000"/>
              </a:lnSpc>
            </a:pPr>
            <a:endParaRPr lang="es-AR" sz="1400" b="0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33" name="TextShape 4"/>
          <p:cNvSpPr txBox="1"/>
          <p:nvPr/>
        </p:nvSpPr>
        <p:spPr>
          <a:xfrm>
            <a:off x="508320" y="1964520"/>
            <a:ext cx="10639800" cy="45853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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¿Cómo identifica y gestiona una organización las diferentes versiones existentes de un programa (y su documentación) de forma que se puedan introducir cambios eficientemente?</a:t>
            </a:r>
            <a:endParaRPr lang="es-AR" sz="2800" b="0" i="1" strike="noStrike" spc="-1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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¿Cómo controla la organización los cambios antes y después de que el software sea distribuido al cliente?</a:t>
            </a:r>
            <a:endParaRPr lang="es-AR" sz="2800" b="0" i="1" strike="noStrike" spc="-1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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¿Quién tiene la responsabilidad de aprobar y de asignar prioridades a los cambios?</a:t>
            </a:r>
            <a:endParaRPr lang="es-AR" sz="2800" b="0" i="1" strike="noStrike" spc="-1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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¿Cómo podemos garantizar que los cambios se han llevado a cabo adecuadamente?</a:t>
            </a:r>
            <a:endParaRPr lang="es-AR" sz="2800" b="0" i="1" strike="noStrike" spc="-1">
              <a:solidFill>
                <a:srgbClr val="262626"/>
              </a:solidFill>
              <a:latin typeface="Calibri Light"/>
            </a:endParaRPr>
          </a:p>
          <a:p>
            <a:pPr marL="448920" lvl="1" indent="-442440">
              <a:lnSpc>
                <a:spcPct val="85000"/>
              </a:lnSpc>
              <a:spcBef>
                <a:spcPts val="774"/>
              </a:spcBef>
              <a:buClr>
                <a:srgbClr val="262626"/>
              </a:buClr>
              <a:buFont typeface="Wingdings" charset="2"/>
              <a:buChar char=""/>
            </a:pPr>
            <a:r>
              <a:rPr lang="es-AR" sz="2800" b="0" strike="noStrike" spc="-1">
                <a:solidFill>
                  <a:srgbClr val="262626"/>
                </a:solidFill>
                <a:latin typeface="Calibri Light"/>
              </a:rPr>
              <a:t>¿Qué mecanismo se usa para avisar a otros de los cambios realizados?</a:t>
            </a:r>
            <a:endParaRPr lang="es-AR" sz="2800" b="0" i="1" strike="noStrike" spc="-1">
              <a:solidFill>
                <a:srgbClr val="262626"/>
              </a:solidFill>
              <a:latin typeface="Calibri Light"/>
            </a:endParaRPr>
          </a:p>
        </p:txBody>
      </p:sp>
      <p:sp>
        <p:nvSpPr>
          <p:cNvPr id="334" name="TextShape 5"/>
          <p:cNvSpPr txBox="1"/>
          <p:nvPr/>
        </p:nvSpPr>
        <p:spPr>
          <a:xfrm>
            <a:off x="2562840" y="6699240"/>
            <a:ext cx="824040" cy="261720"/>
          </a:xfrm>
          <a:prstGeom prst="rect">
            <a:avLst/>
          </a:prstGeom>
          <a:noFill/>
          <a:ln>
            <a:noFill/>
          </a:ln>
        </p:spPr>
        <p:txBody>
          <a:bodyPr lIns="118080" tIns="59040" rIns="118080" bIns="59040">
            <a:no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8F8F8F"/>
                </a:solidFill>
                <a:latin typeface="Calibri Light"/>
              </a:rPr>
              <a:t>2020</a:t>
            </a:r>
            <a:endParaRPr lang="es-ES" sz="1800" b="0" strike="noStrike" spc="-1">
              <a:latin typeface="Times New Roman"/>
            </a:endParaRPr>
          </a:p>
        </p:txBody>
      </p:sp>
      <p:pic>
        <p:nvPicPr>
          <p:cNvPr id="2" name="WhatsApp Audio 2020-03-22 at 09.01.09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0413" y="3267075"/>
            <a:ext cx="487362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5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C00000"/>
      </a:dk2>
      <a:lt2>
        <a:srgbClr val="E4E9EF"/>
      </a:lt2>
      <a:accent1>
        <a:srgbClr val="C00000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C00000"/>
      </a:dk2>
      <a:lt2>
        <a:srgbClr val="E4E9EF"/>
      </a:lt2>
      <a:accent1>
        <a:srgbClr val="C00000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C00000"/>
      </a:dk2>
      <a:lt2>
        <a:srgbClr val="E4E9EF"/>
      </a:lt2>
      <a:accent1>
        <a:srgbClr val="C00000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C00000"/>
      </a:dk2>
      <a:lt2>
        <a:srgbClr val="E4E9EF"/>
      </a:lt2>
      <a:accent1>
        <a:srgbClr val="C00000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C00000"/>
      </a:dk2>
      <a:lt2>
        <a:srgbClr val="E4E9EF"/>
      </a:lt2>
      <a:accent1>
        <a:srgbClr val="C00000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 _2020_Isoft2</Template>
  <TotalTime>268</TotalTime>
  <Words>1197</Words>
  <Application>Microsoft Office PowerPoint</Application>
  <PresentationFormat>Personalizado</PresentationFormat>
  <Paragraphs>217</Paragraphs>
  <Slides>22</Slides>
  <Notes>3</Notes>
  <HiddenSlides>0</HiddenSlides>
  <MMClips>11</MMClips>
  <ScaleCrop>false</ScaleCrop>
  <HeadingPairs>
    <vt:vector size="4" baseType="variant">
      <vt:variant>
        <vt:lpstr>Tema</vt:lpstr>
      </vt:variant>
      <vt:variant>
        <vt:i4>4</vt:i4>
      </vt:variant>
      <vt:variant>
        <vt:lpstr>Títulos de diapositiva</vt:lpstr>
      </vt:variant>
      <vt:variant>
        <vt:i4>22</vt:i4>
      </vt:variant>
    </vt:vector>
  </HeadingPairs>
  <TitlesOfParts>
    <vt:vector size="26" baseType="lpstr">
      <vt:lpstr>Office Theme</vt:lpstr>
      <vt:lpstr>Office Theme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Luffi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Ingeniería de software II</dc:title>
  <dc:creator>Silvia</dc:creator>
  <cp:lastModifiedBy>Silvia</cp:lastModifiedBy>
  <cp:revision>21</cp:revision>
  <dcterms:created xsi:type="dcterms:W3CDTF">2020-03-17T21:06:08Z</dcterms:created>
  <dcterms:modified xsi:type="dcterms:W3CDTF">2020-03-22T13:08:48Z</dcterms:modified>
  <dc:language>es-ES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Luffi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3</vt:i4>
  </property>
  <property fmtid="{D5CDD505-2E9C-101B-9397-08002B2CF9AE}" pid="9" name="PresentationFormat">
    <vt:lpwstr>Personalizado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24</vt:i4>
  </property>
</Properties>
</file>